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4"/>
  </p:notesMasterIdLst>
  <p:sldIdLst>
    <p:sldId id="287" r:id="rId2"/>
    <p:sldId id="256" r:id="rId3"/>
    <p:sldId id="318" r:id="rId4"/>
    <p:sldId id="300" r:id="rId5"/>
    <p:sldId id="306" r:id="rId6"/>
    <p:sldId id="308" r:id="rId7"/>
    <p:sldId id="309" r:id="rId8"/>
    <p:sldId id="310" r:id="rId9"/>
    <p:sldId id="334" r:id="rId10"/>
    <p:sldId id="311" r:id="rId11"/>
    <p:sldId id="335" r:id="rId12"/>
    <p:sldId id="331" r:id="rId13"/>
    <p:sldId id="353" r:id="rId14"/>
    <p:sldId id="316" r:id="rId15"/>
    <p:sldId id="317" r:id="rId16"/>
    <p:sldId id="301" r:id="rId17"/>
    <p:sldId id="336" r:id="rId18"/>
    <p:sldId id="339" r:id="rId19"/>
    <p:sldId id="340" r:id="rId20"/>
    <p:sldId id="337" r:id="rId21"/>
    <p:sldId id="303" r:id="rId22"/>
    <p:sldId id="304" r:id="rId23"/>
    <p:sldId id="341" r:id="rId24"/>
    <p:sldId id="319" r:id="rId25"/>
    <p:sldId id="338" r:id="rId26"/>
    <p:sldId id="352" r:id="rId27"/>
    <p:sldId id="350" r:id="rId28"/>
    <p:sldId id="323" r:id="rId29"/>
    <p:sldId id="324" r:id="rId30"/>
    <p:sldId id="325" r:id="rId31"/>
    <p:sldId id="326" r:id="rId32"/>
    <p:sldId id="327" r:id="rId33"/>
    <p:sldId id="345" r:id="rId34"/>
    <p:sldId id="328" r:id="rId35"/>
    <p:sldId id="346" r:id="rId36"/>
    <p:sldId id="354" r:id="rId37"/>
    <p:sldId id="358" r:id="rId38"/>
    <p:sldId id="359" r:id="rId39"/>
    <p:sldId id="360" r:id="rId40"/>
    <p:sldId id="361" r:id="rId41"/>
    <p:sldId id="365" r:id="rId42"/>
    <p:sldId id="366" r:id="rId43"/>
    <p:sldId id="367" r:id="rId44"/>
    <p:sldId id="342" r:id="rId45"/>
    <p:sldId id="343" r:id="rId46"/>
    <p:sldId id="344" r:id="rId47"/>
    <p:sldId id="347" r:id="rId48"/>
    <p:sldId id="348" r:id="rId49"/>
    <p:sldId id="351" r:id="rId50"/>
    <p:sldId id="368" r:id="rId51"/>
    <p:sldId id="357" r:id="rId52"/>
    <p:sldId id="299" r:id="rId53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pos="2980" userDrawn="1">
          <p15:clr>
            <a:srgbClr val="A4A3A4"/>
          </p15:clr>
        </p15:guide>
        <p15:guide id="4" pos="308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48451" initials="4" lastIdx="1" clrIdx="0">
    <p:extLst>
      <p:ext uri="{19B8F6BF-5375-455C-9EA6-DF929625EA0E}">
        <p15:presenceInfo xmlns:p15="http://schemas.microsoft.com/office/powerpoint/2012/main" userId="48451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A111915-BE36-4E01-A7E5-04B1672EAD32}" styleName="Stile chiaro 2 - Colore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69012ECD-51FC-41F1-AA8D-1B2483CD663E}" styleName="Stile chiaro 2 - Colore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8799B23B-EC83-4686-B30A-512413B5E67A}" styleName="Stile chiaro 3 - Color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BC89EF96-8CEA-46FF-86C4-4CE0E7609802}" styleName="Stile chiaro 3 - Colore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927" autoAdjust="0"/>
    <p:restoredTop sz="94660"/>
  </p:normalViewPr>
  <p:slideViewPr>
    <p:cSldViewPr>
      <p:cViewPr varScale="1">
        <p:scale>
          <a:sx n="83" d="100"/>
          <a:sy n="83" d="100"/>
        </p:scale>
        <p:origin x="1714" y="77"/>
      </p:cViewPr>
      <p:guideLst>
        <p:guide orient="horz" pos="2160"/>
        <p:guide pos="2880"/>
        <p:guide pos="2980"/>
        <p:guide pos="30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619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commentAuthors" Target="commentAuthor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78812B-E48A-4E04-A1EA-B37C6662C836}" type="datetimeFigureOut">
              <a:rPr lang="it-IT" smtClean="0"/>
              <a:pPr/>
              <a:t>24/11/2022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D17741-2E28-4F9E-A2C7-D186DF52EF51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210976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D17741-2E28-4F9E-A2C7-D186DF52EF51}" type="slidenum">
              <a:rPr lang="it-IT" smtClean="0"/>
              <a:pPr/>
              <a:t>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825658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D17741-2E28-4F9E-A2C7-D186DF52EF51}" type="slidenum">
              <a:rPr lang="it-IT" smtClean="0"/>
              <a:pPr/>
              <a:t>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096157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D17741-2E28-4F9E-A2C7-D186DF52EF51}" type="slidenum">
              <a:rPr lang="it-IT" smtClean="0"/>
              <a:pPr/>
              <a:t>17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754487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D17741-2E28-4F9E-A2C7-D186DF52EF51}" type="slidenum">
              <a:rPr lang="it-IT" smtClean="0"/>
              <a:pPr/>
              <a:t>40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24893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E296B-2058-4CB5-95FF-336BE79A8482}" type="datetimeFigureOut">
              <a:rPr lang="it-IT" smtClean="0"/>
              <a:pPr/>
              <a:t>24/11/2022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69267-844E-4720-9B69-64D096318F4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E296B-2058-4CB5-95FF-336BE79A8482}" type="datetimeFigureOut">
              <a:rPr lang="it-IT" smtClean="0"/>
              <a:pPr/>
              <a:t>24/11/2022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69267-844E-4720-9B69-64D096318F4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E296B-2058-4CB5-95FF-336BE79A8482}" type="datetimeFigureOut">
              <a:rPr lang="it-IT" smtClean="0"/>
              <a:pPr/>
              <a:t>24/11/2022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69267-844E-4720-9B69-64D096318F4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E296B-2058-4CB5-95FF-336BE79A8482}" type="datetimeFigureOut">
              <a:rPr lang="it-IT" smtClean="0"/>
              <a:pPr/>
              <a:t>24/11/2022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69267-844E-4720-9B69-64D096318F4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E296B-2058-4CB5-95FF-336BE79A8482}" type="datetimeFigureOut">
              <a:rPr lang="it-IT" smtClean="0"/>
              <a:pPr/>
              <a:t>24/11/2022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69267-844E-4720-9B69-64D096318F4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E296B-2058-4CB5-95FF-336BE79A8482}" type="datetimeFigureOut">
              <a:rPr lang="it-IT" smtClean="0"/>
              <a:pPr/>
              <a:t>24/11/2022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69267-844E-4720-9B69-64D096318F4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E296B-2058-4CB5-95FF-336BE79A8482}" type="datetimeFigureOut">
              <a:rPr lang="it-IT" smtClean="0"/>
              <a:pPr/>
              <a:t>24/11/2022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69267-844E-4720-9B69-64D096318F4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E296B-2058-4CB5-95FF-336BE79A8482}" type="datetimeFigureOut">
              <a:rPr lang="it-IT" smtClean="0"/>
              <a:pPr/>
              <a:t>24/11/2022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69267-844E-4720-9B69-64D096318F4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E296B-2058-4CB5-95FF-336BE79A8482}" type="datetimeFigureOut">
              <a:rPr lang="it-IT" smtClean="0"/>
              <a:pPr/>
              <a:t>24/11/2022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69267-844E-4720-9B69-64D096318F4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E296B-2058-4CB5-95FF-336BE79A8482}" type="datetimeFigureOut">
              <a:rPr lang="it-IT" smtClean="0"/>
              <a:pPr/>
              <a:t>24/11/2022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69267-844E-4720-9B69-64D096318F4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E296B-2058-4CB5-95FF-336BE79A8482}" type="datetimeFigureOut">
              <a:rPr lang="it-IT" smtClean="0"/>
              <a:pPr/>
              <a:t>24/11/2022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69267-844E-4720-9B69-64D096318F4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3E296B-2058-4CB5-95FF-336BE79A8482}" type="datetimeFigureOut">
              <a:rPr lang="it-IT" smtClean="0"/>
              <a:pPr/>
              <a:t>24/11/2022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569267-844E-4720-9B69-64D096318F4A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3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3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11" Type="http://schemas.openxmlformats.org/officeDocument/2006/relationships/image" Target="../media/image31.png"/><Relationship Id="rId5" Type="http://schemas.openxmlformats.org/officeDocument/2006/relationships/image" Target="../media/image25.png"/><Relationship Id="rId10" Type="http://schemas.openxmlformats.org/officeDocument/2006/relationships/image" Target="../media/image30.png"/><Relationship Id="rId4" Type="http://schemas.openxmlformats.org/officeDocument/2006/relationships/image" Target="../media/image18.png"/><Relationship Id="rId9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2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42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3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11" Type="http://schemas.openxmlformats.org/officeDocument/2006/relationships/image" Target="../media/image42.png"/><Relationship Id="rId5" Type="http://schemas.openxmlformats.org/officeDocument/2006/relationships/image" Target="../media/image26.png"/><Relationship Id="rId10" Type="http://schemas.openxmlformats.org/officeDocument/2006/relationships/image" Target="../media/image31.png"/><Relationship Id="rId4" Type="http://schemas.openxmlformats.org/officeDocument/2006/relationships/image" Target="../media/image25.png"/><Relationship Id="rId9" Type="http://schemas.openxmlformats.org/officeDocument/2006/relationships/image" Target="../media/image3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44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5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7" Type="http://schemas.openxmlformats.org/officeDocument/2006/relationships/image" Target="../media/image5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66.png"/><Relationship Id="rId7" Type="http://schemas.openxmlformats.org/officeDocument/2006/relationships/image" Target="../media/image22.png"/><Relationship Id="rId12" Type="http://schemas.openxmlformats.org/officeDocument/2006/relationships/image" Target="../media/image3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9.png"/><Relationship Id="rId11" Type="http://schemas.openxmlformats.org/officeDocument/2006/relationships/image" Target="../media/image30.png"/><Relationship Id="rId5" Type="http://schemas.openxmlformats.org/officeDocument/2006/relationships/image" Target="../media/image68.png"/><Relationship Id="rId10" Type="http://schemas.openxmlformats.org/officeDocument/2006/relationships/image" Target="../media/image29.png"/><Relationship Id="rId4" Type="http://schemas.openxmlformats.org/officeDocument/2006/relationships/image" Target="../media/image67.png"/><Relationship Id="rId9" Type="http://schemas.openxmlformats.org/officeDocument/2006/relationships/image" Target="../media/image2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72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5.png"/><Relationship Id="rId5" Type="http://schemas.openxmlformats.org/officeDocument/2006/relationships/image" Target="../media/image74.jpeg"/><Relationship Id="rId4" Type="http://schemas.openxmlformats.org/officeDocument/2006/relationships/image" Target="../media/image73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7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3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11" Type="http://schemas.openxmlformats.org/officeDocument/2006/relationships/image" Target="../media/image42.png"/><Relationship Id="rId5" Type="http://schemas.openxmlformats.org/officeDocument/2006/relationships/image" Target="../media/image26.png"/><Relationship Id="rId10" Type="http://schemas.openxmlformats.org/officeDocument/2006/relationships/image" Target="../media/image31.png"/><Relationship Id="rId4" Type="http://schemas.openxmlformats.org/officeDocument/2006/relationships/image" Target="../media/image25.png"/><Relationship Id="rId9" Type="http://schemas.openxmlformats.org/officeDocument/2006/relationships/image" Target="../media/image30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8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2.png"/><Relationship Id="rId5" Type="http://schemas.openxmlformats.org/officeDocument/2006/relationships/image" Target="../media/image81.png"/><Relationship Id="rId4" Type="http://schemas.openxmlformats.org/officeDocument/2006/relationships/image" Target="../media/image80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5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9.png"/><Relationship Id="rId4" Type="http://schemas.openxmlformats.org/officeDocument/2006/relationships/image" Target="../media/image88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5.png"/><Relationship Id="rId5" Type="http://schemas.openxmlformats.org/officeDocument/2006/relationships/image" Target="../media/image74.jpeg"/><Relationship Id="rId4" Type="http://schemas.openxmlformats.org/officeDocument/2006/relationships/image" Target="../media/image73.jpe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8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80803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 Box 8"/>
          <p:cNvSpPr txBox="1">
            <a:spLocks noChangeArrowheads="1"/>
          </p:cNvSpPr>
          <p:nvPr/>
        </p:nvSpPr>
        <p:spPr bwMode="auto">
          <a:xfrm>
            <a:off x="3563913" y="4492352"/>
            <a:ext cx="280828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it-IT" sz="1400" b="1" dirty="0">
                <a:solidFill>
                  <a:schemeClr val="accent6">
                    <a:lumMod val="75000"/>
                  </a:schemeClr>
                </a:solidFill>
                <a:latin typeface="Arial" charset="0"/>
                <a:cs typeface="Arial" charset="0"/>
              </a:rPr>
              <a:t>mail@otbioelettronica.it</a:t>
            </a:r>
            <a:endParaRPr lang="it-IT" sz="1400" i="1" dirty="0">
              <a:solidFill>
                <a:schemeClr val="accent6">
                  <a:lumMod val="75000"/>
                </a:schemeClr>
              </a:solidFill>
              <a:latin typeface="Arial" charset="0"/>
              <a:cs typeface="Arial" charset="0"/>
            </a:endParaRPr>
          </a:p>
        </p:txBody>
      </p:sp>
      <p:sp>
        <p:nvSpPr>
          <p:cNvPr id="14" name="Text Box 6"/>
          <p:cNvSpPr txBox="1">
            <a:spLocks noChangeArrowheads="1"/>
          </p:cNvSpPr>
          <p:nvPr/>
        </p:nvSpPr>
        <p:spPr bwMode="auto">
          <a:xfrm>
            <a:off x="785813" y="1220559"/>
            <a:ext cx="8358187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3600" b="1" dirty="0">
                <a:solidFill>
                  <a:schemeClr val="accent6">
                    <a:lumMod val="75000"/>
                  </a:schemeClr>
                </a:solidFill>
                <a:latin typeface="Arial" charset="0"/>
                <a:cs typeface="Arial" charset="0"/>
              </a:rPr>
              <a:t>OT </a:t>
            </a:r>
            <a:r>
              <a:rPr lang="en-US" sz="3600" b="1" dirty="0" err="1">
                <a:solidFill>
                  <a:schemeClr val="accent6">
                    <a:lumMod val="75000"/>
                  </a:schemeClr>
                </a:solidFill>
                <a:latin typeface="Arial" charset="0"/>
                <a:cs typeface="Arial" charset="0"/>
              </a:rPr>
              <a:t>Bioelettronica</a:t>
            </a:r>
            <a:r>
              <a:rPr lang="en-US" sz="3600" b="1" dirty="0">
                <a:solidFill>
                  <a:schemeClr val="accent6">
                    <a:lumMod val="75000"/>
                  </a:schemeClr>
                </a:solidFill>
                <a:latin typeface="Arial" charset="0"/>
                <a:cs typeface="Arial" charset="0"/>
              </a:rPr>
              <a:t> </a:t>
            </a:r>
          </a:p>
          <a:p>
            <a:pPr algn="ctr">
              <a:spcBef>
                <a:spcPct val="50000"/>
              </a:spcBef>
              <a:defRPr/>
            </a:pPr>
            <a:r>
              <a:rPr lang="en-US" sz="3600" b="1">
                <a:solidFill>
                  <a:schemeClr val="accent6">
                    <a:lumMod val="75000"/>
                  </a:schemeClr>
                </a:solidFill>
                <a:latin typeface="Arial" charset="0"/>
                <a:cs typeface="Arial" charset="0"/>
              </a:rPr>
              <a:t>Devices </a:t>
            </a:r>
            <a:r>
              <a:rPr lang="en-US" sz="3600" b="1" dirty="0">
                <a:solidFill>
                  <a:schemeClr val="accent6">
                    <a:lumMod val="75000"/>
                  </a:schemeClr>
                </a:solidFill>
                <a:latin typeface="Arial" charset="0"/>
                <a:cs typeface="Arial" charset="0"/>
              </a:rPr>
              <a:t>2021-2024</a:t>
            </a:r>
            <a:endParaRPr lang="it-IT" sz="3600" b="1" dirty="0">
              <a:solidFill>
                <a:schemeClr val="accent6">
                  <a:lumMod val="75000"/>
                </a:schemeClr>
              </a:solidFill>
              <a:latin typeface="Arial" charset="0"/>
              <a:cs typeface="Arial" charset="0"/>
            </a:endParaRPr>
          </a:p>
        </p:txBody>
      </p:sp>
      <p:pic>
        <p:nvPicPr>
          <p:cNvPr id="15" name="Immagine 14" descr="LOGO OT 2014.pn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3419872" y="5589240"/>
            <a:ext cx="3106648" cy="103106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8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80803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itolo 1"/>
          <p:cNvSpPr txBox="1">
            <a:spLocks/>
          </p:cNvSpPr>
          <p:nvPr/>
        </p:nvSpPr>
        <p:spPr>
          <a:xfrm>
            <a:off x="827584" y="0"/>
            <a:ext cx="8316416" cy="7647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cy-GB" sz="3200" b="1" dirty="0">
                <a:solidFill>
                  <a:schemeClr val="accent1">
                    <a:lumMod val="75000"/>
                  </a:schemeClr>
                </a:solidFill>
                <a:latin typeface="Arial" charset="0"/>
                <a:cs typeface="Arial" charset="0"/>
              </a:rPr>
              <a:t>INDEX – Devices 2016-2020</a:t>
            </a:r>
            <a:endParaRPr kumimoji="0" lang="cy-GB" sz="32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grpSp>
        <p:nvGrpSpPr>
          <p:cNvPr id="4" name="Gruppo 3"/>
          <p:cNvGrpSpPr/>
          <p:nvPr/>
        </p:nvGrpSpPr>
        <p:grpSpPr>
          <a:xfrm>
            <a:off x="6087910" y="1830952"/>
            <a:ext cx="2668681" cy="1888437"/>
            <a:chOff x="5566223" y="2721758"/>
            <a:chExt cx="2668681" cy="1888437"/>
          </a:xfrm>
        </p:grpSpPr>
        <p:pic>
          <p:nvPicPr>
            <p:cNvPr id="2" name="Immagine 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6717" y="2969138"/>
              <a:ext cx="1968187" cy="1641057"/>
            </a:xfrm>
            <a:prstGeom prst="rect">
              <a:avLst/>
            </a:prstGeom>
          </p:spPr>
        </p:pic>
        <p:sp>
          <p:nvSpPr>
            <p:cNvPr id="7" name="CasellaDiTesto 6"/>
            <p:cNvSpPr txBox="1"/>
            <p:nvPr/>
          </p:nvSpPr>
          <p:spPr>
            <a:xfrm>
              <a:off x="5566223" y="2721758"/>
              <a:ext cx="199285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b="1" dirty="0">
                  <a:latin typeface="Arial" pitchFamily="34" charset="0"/>
                  <a:cs typeface="Arial" pitchFamily="34" charset="0"/>
                </a:rPr>
                <a:t>Sessantaquattro</a:t>
              </a:r>
            </a:p>
            <a:p>
              <a:endParaRPr lang="pt-BR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6" name="Gruppo 15"/>
          <p:cNvGrpSpPr>
            <a:grpSpLocks noChangeAspect="1"/>
          </p:cNvGrpSpPr>
          <p:nvPr/>
        </p:nvGrpSpPr>
        <p:grpSpPr>
          <a:xfrm>
            <a:off x="952886" y="875045"/>
            <a:ext cx="4893242" cy="2556262"/>
            <a:chOff x="974265" y="1160204"/>
            <a:chExt cx="4291791" cy="2242060"/>
          </a:xfrm>
        </p:grpSpPr>
        <p:sp>
          <p:nvSpPr>
            <p:cNvPr id="6" name="CasellaDiTesto 5"/>
            <p:cNvSpPr txBox="1"/>
            <p:nvPr/>
          </p:nvSpPr>
          <p:spPr>
            <a:xfrm>
              <a:off x="974265" y="1160204"/>
              <a:ext cx="163378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b="1" dirty="0">
                  <a:latin typeface="Arial" pitchFamily="34" charset="0"/>
                  <a:cs typeface="Arial" pitchFamily="34" charset="0"/>
                </a:rPr>
                <a:t>Quattrocento</a:t>
              </a:r>
            </a:p>
            <a:p>
              <a:endParaRPr lang="pt-BR" b="1" dirty="0"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15" name="Immagine 1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33329" y="1242264"/>
              <a:ext cx="2732727" cy="2160000"/>
            </a:xfrm>
            <a:prstGeom prst="rect">
              <a:avLst/>
            </a:prstGeom>
          </p:spPr>
        </p:pic>
      </p:grpSp>
      <p:grpSp>
        <p:nvGrpSpPr>
          <p:cNvPr id="14" name="Gruppo 13">
            <a:extLst>
              <a:ext uri="{FF2B5EF4-FFF2-40B4-BE49-F238E27FC236}">
                <a16:creationId xmlns:a16="http://schemas.microsoft.com/office/drawing/2014/main" id="{83A7FBE6-3F01-43AF-84A5-75361FA5FA22}"/>
              </a:ext>
            </a:extLst>
          </p:cNvPr>
          <p:cNvGrpSpPr>
            <a:grpSpLocks noChangeAspect="1"/>
          </p:cNvGrpSpPr>
          <p:nvPr/>
        </p:nvGrpSpPr>
        <p:grpSpPr>
          <a:xfrm>
            <a:off x="1547664" y="3689917"/>
            <a:ext cx="2948072" cy="1715090"/>
            <a:chOff x="1331640" y="3105834"/>
            <a:chExt cx="2683800" cy="1561345"/>
          </a:xfrm>
        </p:grpSpPr>
        <p:pic>
          <p:nvPicPr>
            <p:cNvPr id="13" name="Immagine 12">
              <a:extLst>
                <a:ext uri="{FF2B5EF4-FFF2-40B4-BE49-F238E27FC236}">
                  <a16:creationId xmlns:a16="http://schemas.microsoft.com/office/drawing/2014/main" id="{672DF842-87A8-43BA-B73D-F406FAF930F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10650" y="3279528"/>
              <a:ext cx="2004790" cy="1387651"/>
            </a:xfrm>
            <a:prstGeom prst="rect">
              <a:avLst/>
            </a:prstGeom>
          </p:spPr>
        </p:pic>
        <p:sp>
          <p:nvSpPr>
            <p:cNvPr id="8" name="CasellaDiTesto 7"/>
            <p:cNvSpPr txBox="1"/>
            <p:nvPr/>
          </p:nvSpPr>
          <p:spPr>
            <a:xfrm>
              <a:off x="1331640" y="3105834"/>
              <a:ext cx="100540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b="1" dirty="0">
                  <a:latin typeface="Arial" pitchFamily="34" charset="0"/>
                  <a:cs typeface="Arial" pitchFamily="34" charset="0"/>
                </a:rPr>
                <a:t>DuePro</a:t>
              </a:r>
            </a:p>
            <a:p>
              <a:endParaRPr lang="pt-BR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7" name="Gruppo 16">
            <a:extLst>
              <a:ext uri="{FF2B5EF4-FFF2-40B4-BE49-F238E27FC236}">
                <a16:creationId xmlns:a16="http://schemas.microsoft.com/office/drawing/2014/main" id="{B68E3BD3-2F96-4264-AE02-670E105DADC5}"/>
              </a:ext>
            </a:extLst>
          </p:cNvPr>
          <p:cNvGrpSpPr>
            <a:grpSpLocks noChangeAspect="1"/>
          </p:cNvGrpSpPr>
          <p:nvPr/>
        </p:nvGrpSpPr>
        <p:grpSpPr>
          <a:xfrm>
            <a:off x="5935644" y="4380718"/>
            <a:ext cx="1705520" cy="1387651"/>
            <a:chOff x="4882913" y="3080640"/>
            <a:chExt cx="1837641" cy="1495148"/>
          </a:xfrm>
        </p:grpSpPr>
        <p:pic>
          <p:nvPicPr>
            <p:cNvPr id="19" name="Immagine 18">
              <a:extLst>
                <a:ext uri="{FF2B5EF4-FFF2-40B4-BE49-F238E27FC236}">
                  <a16:creationId xmlns:a16="http://schemas.microsoft.com/office/drawing/2014/main" id="{3396044E-5CE2-48A8-9865-EF8B1FBC4E7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07374" y="3459197"/>
              <a:ext cx="1613180" cy="1116591"/>
            </a:xfrm>
            <a:prstGeom prst="rect">
              <a:avLst/>
            </a:prstGeom>
          </p:spPr>
        </p:pic>
        <p:sp>
          <p:nvSpPr>
            <p:cNvPr id="11" name="CasellaDiTesto 10"/>
            <p:cNvSpPr txBox="1"/>
            <p:nvPr/>
          </p:nvSpPr>
          <p:spPr>
            <a:xfrm>
              <a:off x="4882913" y="3080640"/>
              <a:ext cx="103105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b="1" dirty="0">
                  <a:latin typeface="Arial" pitchFamily="34" charset="0"/>
                  <a:cs typeface="Arial" pitchFamily="34" charset="0"/>
                </a:rPr>
                <a:t>DueLite</a:t>
              </a:r>
            </a:p>
            <a:p>
              <a:endParaRPr lang="pt-BR" b="1" dirty="0">
                <a:latin typeface="Arial" pitchFamily="34" charset="0"/>
                <a:cs typeface="Arial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8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80803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itolo 1"/>
          <p:cNvSpPr txBox="1">
            <a:spLocks/>
          </p:cNvSpPr>
          <p:nvPr/>
        </p:nvSpPr>
        <p:spPr>
          <a:xfrm>
            <a:off x="827584" y="0"/>
            <a:ext cx="8316416" cy="7647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cy-GB" sz="3200" b="1" dirty="0">
                <a:solidFill>
                  <a:schemeClr val="accent1">
                    <a:lumMod val="75000"/>
                  </a:schemeClr>
                </a:solidFill>
                <a:latin typeface="Arial" charset="0"/>
                <a:cs typeface="Arial" charset="0"/>
              </a:rPr>
              <a:t>Q</a:t>
            </a:r>
            <a:r>
              <a:rPr kumimoji="0" lang="cy-GB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uattrocento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03337FB7-EC1C-409C-81B1-33B48382B6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7905" y="1014984"/>
            <a:ext cx="6831819" cy="54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3191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8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80803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CasellaDiTesto 5"/>
          <p:cNvSpPr txBox="1"/>
          <p:nvPr/>
        </p:nvSpPr>
        <p:spPr>
          <a:xfrm>
            <a:off x="955206" y="1214750"/>
            <a:ext cx="8188793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Signals: </a:t>
            </a:r>
            <a:r>
              <a:rPr lang="en-GB" b="1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sEMG</a:t>
            </a:r>
            <a:r>
              <a:rPr lang="en-GB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GB" b="1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iEMG</a:t>
            </a:r>
            <a:r>
              <a:rPr lang="en-GB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, EEG and ECG</a:t>
            </a:r>
          </a:p>
          <a:p>
            <a:endParaRPr lang="en-GB" b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GB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Available versions: 96ch –192ch – 288ch - 384ch</a:t>
            </a:r>
          </a:p>
          <a:p>
            <a:endParaRPr lang="en-GB" b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GB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Auxiliary Inputs: 16 in each versions </a:t>
            </a:r>
          </a:p>
          <a:p>
            <a:endParaRPr lang="en-GB" b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GB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SW: </a:t>
            </a:r>
            <a:r>
              <a:rPr lang="en-GB" b="1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OTBioLab</a:t>
            </a:r>
            <a:r>
              <a:rPr lang="en-GB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+</a:t>
            </a:r>
          </a:p>
          <a:p>
            <a:endParaRPr lang="en-GB" b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GB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Sampling frequency: 512Hz, 2048Hz, 4400Hz</a:t>
            </a:r>
          </a:p>
          <a:p>
            <a:endParaRPr lang="en-GB" b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GB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Acquisition modality: Monopolar and Differential</a:t>
            </a:r>
          </a:p>
          <a:p>
            <a:endParaRPr lang="en-GB" b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GB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Input connectors: eight with 16ch from IN1 to IN8, four with 64ch each one from  Multiple IN1 to Multiple IN4 (expandable to six with SP-Box-QR)</a:t>
            </a:r>
          </a:p>
          <a:p>
            <a:endParaRPr lang="en-GB" b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GB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Power Supply: total floating, partially floating, with power</a:t>
            </a:r>
          </a:p>
          <a:p>
            <a:endParaRPr lang="pt-BR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itolo 1"/>
          <p:cNvSpPr txBox="1">
            <a:spLocks/>
          </p:cNvSpPr>
          <p:nvPr/>
        </p:nvSpPr>
        <p:spPr>
          <a:xfrm>
            <a:off x="827584" y="0"/>
            <a:ext cx="8316416" cy="7647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cy-GB" sz="3200" b="1" dirty="0">
                <a:solidFill>
                  <a:schemeClr val="accent1">
                    <a:lumMod val="75000"/>
                  </a:schemeClr>
                </a:solidFill>
                <a:latin typeface="Arial" charset="0"/>
                <a:cs typeface="Arial" charset="0"/>
              </a:rPr>
              <a:t>Quattrocento</a:t>
            </a:r>
            <a:endParaRPr kumimoji="0" lang="cy-GB" sz="32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30064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8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80803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olo 1"/>
          <p:cNvSpPr txBox="1">
            <a:spLocks/>
          </p:cNvSpPr>
          <p:nvPr/>
        </p:nvSpPr>
        <p:spPr>
          <a:xfrm>
            <a:off x="827584" y="0"/>
            <a:ext cx="8316416" cy="7647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cy-GB" sz="3200" b="1" dirty="0">
                <a:solidFill>
                  <a:schemeClr val="accent1">
                    <a:lumMod val="75000"/>
                  </a:schemeClr>
                </a:solidFill>
                <a:latin typeface="Arial" charset="0"/>
                <a:cs typeface="Arial" charset="0"/>
              </a:rPr>
              <a:t>AD1x16</a:t>
            </a:r>
            <a:endParaRPr kumimoji="0" lang="cy-GB" sz="32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Arial" charset="0"/>
              <a:cs typeface="Arial" charset="0"/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4706415" y="2297341"/>
            <a:ext cx="3672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rgbClr val="0070C0"/>
                </a:solidFill>
              </a:rPr>
              <a:t>16 </a:t>
            </a:r>
            <a:r>
              <a:rPr lang="it-IT" dirty="0" err="1">
                <a:solidFill>
                  <a:srgbClr val="0070C0"/>
                </a:solidFill>
              </a:rPr>
              <a:t>channels</a:t>
            </a:r>
            <a:r>
              <a:rPr lang="it-IT" dirty="0">
                <a:solidFill>
                  <a:srgbClr val="0070C0"/>
                </a:solidFill>
              </a:rPr>
              <a:t> </a:t>
            </a:r>
            <a:r>
              <a:rPr lang="it-IT" dirty="0" err="1">
                <a:solidFill>
                  <a:srgbClr val="0070C0"/>
                </a:solidFill>
              </a:rPr>
              <a:t>adapter</a:t>
            </a:r>
            <a:endParaRPr lang="it-IT" dirty="0">
              <a:solidFill>
                <a:srgbClr val="0070C0"/>
              </a:solidFill>
            </a:endParaRPr>
          </a:p>
        </p:txBody>
      </p:sp>
      <p:sp>
        <p:nvSpPr>
          <p:cNvPr id="16" name="Rettangolo 15"/>
          <p:cNvSpPr/>
          <p:nvPr/>
        </p:nvSpPr>
        <p:spPr>
          <a:xfrm>
            <a:off x="1109811" y="2372489"/>
            <a:ext cx="12277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dirty="0" err="1">
                <a:solidFill>
                  <a:srgbClr val="0070C0"/>
                </a:solidFill>
              </a:rPr>
              <a:t>Electrodes</a:t>
            </a:r>
            <a:r>
              <a:rPr lang="it-IT" dirty="0">
                <a:solidFill>
                  <a:srgbClr val="0070C0"/>
                </a:solidFill>
              </a:rPr>
              <a:t>:</a:t>
            </a:r>
          </a:p>
        </p:txBody>
      </p:sp>
      <p:pic>
        <p:nvPicPr>
          <p:cNvPr id="13" name="Immagine 12">
            <a:extLst>
              <a:ext uri="{FF2B5EF4-FFF2-40B4-BE49-F238E27FC236}">
                <a16:creationId xmlns:a16="http://schemas.microsoft.com/office/drawing/2014/main" id="{14482D93-AE3A-4334-A0A1-F47A50F1839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999" b="30177"/>
          <a:stretch/>
        </p:blipFill>
        <p:spPr>
          <a:xfrm>
            <a:off x="1000125" y="626723"/>
            <a:ext cx="7143750" cy="1944216"/>
          </a:xfrm>
          <a:prstGeom prst="rect">
            <a:avLst/>
          </a:prstGeom>
        </p:spPr>
      </p:pic>
      <p:pic>
        <p:nvPicPr>
          <p:cNvPr id="14" name="Immagine 13">
            <a:extLst>
              <a:ext uri="{FF2B5EF4-FFF2-40B4-BE49-F238E27FC236}">
                <a16:creationId xmlns:a16="http://schemas.microsoft.com/office/drawing/2014/main" id="{AE1C86FE-FACF-46D9-BBB4-FF777707DE9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54994">
            <a:off x="1933412" y="2848997"/>
            <a:ext cx="1740009" cy="1160006"/>
          </a:xfrm>
          <a:prstGeom prst="rect">
            <a:avLst/>
          </a:prstGeom>
        </p:spPr>
      </p:pic>
      <p:pic>
        <p:nvPicPr>
          <p:cNvPr id="17" name="Immagine 16">
            <a:extLst>
              <a:ext uri="{FF2B5EF4-FFF2-40B4-BE49-F238E27FC236}">
                <a16:creationId xmlns:a16="http://schemas.microsoft.com/office/drawing/2014/main" id="{CA41D64F-7531-4525-B9BC-F4F113714BF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6485" y="3664847"/>
            <a:ext cx="2059707" cy="1373138"/>
          </a:xfrm>
          <a:prstGeom prst="rect">
            <a:avLst/>
          </a:prstGeom>
        </p:spPr>
      </p:pic>
      <p:pic>
        <p:nvPicPr>
          <p:cNvPr id="19" name="Immagine 18">
            <a:extLst>
              <a:ext uri="{FF2B5EF4-FFF2-40B4-BE49-F238E27FC236}">
                <a16:creationId xmlns:a16="http://schemas.microsoft.com/office/drawing/2014/main" id="{46B687A2-9155-40DB-BF10-272C9397525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844" y="4759986"/>
            <a:ext cx="1483643" cy="989095"/>
          </a:xfrm>
          <a:prstGeom prst="rect">
            <a:avLst/>
          </a:prstGeom>
        </p:spPr>
      </p:pic>
      <p:pic>
        <p:nvPicPr>
          <p:cNvPr id="21" name="Immagine 20">
            <a:extLst>
              <a:ext uri="{FF2B5EF4-FFF2-40B4-BE49-F238E27FC236}">
                <a16:creationId xmlns:a16="http://schemas.microsoft.com/office/drawing/2014/main" id="{5392EBF2-D6A3-4C4C-979A-74A152C434E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7416" y="4759985"/>
            <a:ext cx="1483644" cy="989096"/>
          </a:xfrm>
          <a:prstGeom prst="rect">
            <a:avLst/>
          </a:prstGeom>
        </p:spPr>
      </p:pic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A9DA82F8-22FB-4502-9F7F-4F27FE590CFC}"/>
              </a:ext>
            </a:extLst>
          </p:cNvPr>
          <p:cNvSpPr txBox="1"/>
          <p:nvPr/>
        </p:nvSpPr>
        <p:spPr>
          <a:xfrm>
            <a:off x="4706413" y="2924639"/>
            <a:ext cx="367240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err="1">
                <a:solidFill>
                  <a:srgbClr val="0070C0"/>
                </a:solidFill>
              </a:rPr>
              <a:t>Electrodes</a:t>
            </a:r>
            <a:r>
              <a:rPr lang="it-IT" dirty="0">
                <a:solidFill>
                  <a:srgbClr val="0070C0"/>
                </a:solidFill>
              </a:rPr>
              <a:t>:</a:t>
            </a:r>
          </a:p>
          <a:p>
            <a:pPr marL="285750" indent="-285750">
              <a:buFontTx/>
              <a:buChar char="-"/>
            </a:pPr>
            <a:r>
              <a:rPr lang="it-IT" dirty="0">
                <a:solidFill>
                  <a:srgbClr val="0070C0"/>
                </a:solidFill>
              </a:rPr>
              <a:t>ELSCH016</a:t>
            </a:r>
          </a:p>
          <a:p>
            <a:pPr marL="285750" indent="-285750">
              <a:buFontTx/>
              <a:buChar char="-"/>
            </a:pPr>
            <a:r>
              <a:rPr lang="it-IT" dirty="0">
                <a:solidFill>
                  <a:srgbClr val="0070C0"/>
                </a:solidFill>
              </a:rPr>
              <a:t>SA16/10</a:t>
            </a:r>
          </a:p>
          <a:p>
            <a:pPr marL="285750" indent="-285750">
              <a:buFontTx/>
              <a:buChar char="-"/>
            </a:pPr>
            <a:r>
              <a:rPr lang="it-IT" dirty="0">
                <a:solidFill>
                  <a:srgbClr val="0070C0"/>
                </a:solidFill>
              </a:rPr>
              <a:t>SA16/5</a:t>
            </a:r>
          </a:p>
          <a:p>
            <a:pPr marL="285750" indent="-285750">
              <a:buFontTx/>
              <a:buChar char="-"/>
            </a:pPr>
            <a:r>
              <a:rPr lang="it-IT" dirty="0">
                <a:solidFill>
                  <a:srgbClr val="0070C0"/>
                </a:solidFill>
              </a:rPr>
              <a:t>SA16/2.5</a:t>
            </a:r>
          </a:p>
          <a:p>
            <a:endParaRPr lang="it-IT" dirty="0">
              <a:solidFill>
                <a:srgbClr val="0070C0"/>
              </a:solidFill>
            </a:endParaRPr>
          </a:p>
          <a:p>
            <a:r>
              <a:rPr lang="it-IT" dirty="0" err="1">
                <a:solidFill>
                  <a:srgbClr val="0070C0"/>
                </a:solidFill>
              </a:rPr>
              <a:t>Recording</a:t>
            </a:r>
            <a:r>
              <a:rPr lang="it-IT" dirty="0">
                <a:solidFill>
                  <a:srgbClr val="0070C0"/>
                </a:solidFill>
              </a:rPr>
              <a:t> </a:t>
            </a:r>
            <a:r>
              <a:rPr lang="it-IT" dirty="0" err="1">
                <a:solidFill>
                  <a:srgbClr val="0070C0"/>
                </a:solidFill>
              </a:rPr>
              <a:t>Modalities</a:t>
            </a:r>
            <a:r>
              <a:rPr lang="it-IT" dirty="0">
                <a:solidFill>
                  <a:srgbClr val="0070C0"/>
                </a:solidFill>
              </a:rPr>
              <a:t>: </a:t>
            </a:r>
          </a:p>
          <a:p>
            <a:pPr marL="285750" indent="-285750">
              <a:buFontTx/>
              <a:buChar char="-"/>
            </a:pPr>
            <a:r>
              <a:rPr lang="it-IT" dirty="0" err="1">
                <a:solidFill>
                  <a:srgbClr val="0070C0"/>
                </a:solidFill>
              </a:rPr>
              <a:t>Differential</a:t>
            </a:r>
            <a:r>
              <a:rPr lang="it-IT" dirty="0">
                <a:solidFill>
                  <a:srgbClr val="0070C0"/>
                </a:solidFill>
              </a:rPr>
              <a:t> (D)</a:t>
            </a:r>
          </a:p>
        </p:txBody>
      </p:sp>
    </p:spTree>
    <p:extLst>
      <p:ext uri="{BB962C8B-B14F-4D97-AF65-F5344CB8AC3E}">
        <p14:creationId xmlns:p14="http://schemas.microsoft.com/office/powerpoint/2010/main" val="28451913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8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80803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olo 1"/>
          <p:cNvSpPr txBox="1">
            <a:spLocks/>
          </p:cNvSpPr>
          <p:nvPr/>
        </p:nvSpPr>
        <p:spPr>
          <a:xfrm>
            <a:off x="827584" y="0"/>
            <a:ext cx="8316416" cy="7647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cy-GB" sz="3200" b="1" dirty="0">
                <a:solidFill>
                  <a:schemeClr val="accent1">
                    <a:lumMod val="75000"/>
                  </a:schemeClr>
                </a:solidFill>
                <a:latin typeface="Arial" charset="0"/>
                <a:cs typeface="Arial" charset="0"/>
              </a:rPr>
              <a:t>AD2x8</a:t>
            </a:r>
            <a:endParaRPr kumimoji="0" lang="cy-GB" sz="32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Arial" charset="0"/>
              <a:cs typeface="Arial" charset="0"/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4499992" y="2564904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rgbClr val="0070C0"/>
                </a:solidFill>
              </a:rPr>
              <a:t>8 </a:t>
            </a:r>
            <a:r>
              <a:rPr lang="it-IT" dirty="0" err="1">
                <a:solidFill>
                  <a:srgbClr val="0070C0"/>
                </a:solidFill>
              </a:rPr>
              <a:t>channels</a:t>
            </a:r>
            <a:r>
              <a:rPr lang="it-IT" dirty="0">
                <a:solidFill>
                  <a:srgbClr val="0070C0"/>
                </a:solidFill>
              </a:rPr>
              <a:t> dual </a:t>
            </a:r>
            <a:r>
              <a:rPr lang="it-IT" dirty="0" err="1">
                <a:solidFill>
                  <a:srgbClr val="0070C0"/>
                </a:solidFill>
              </a:rPr>
              <a:t>adapter</a:t>
            </a:r>
            <a:endParaRPr lang="it-IT" dirty="0">
              <a:solidFill>
                <a:srgbClr val="FF0000"/>
              </a:solidFill>
            </a:endParaRPr>
          </a:p>
        </p:txBody>
      </p:sp>
      <p:sp>
        <p:nvSpPr>
          <p:cNvPr id="17" name="Rettangolo 16"/>
          <p:cNvSpPr/>
          <p:nvPr/>
        </p:nvSpPr>
        <p:spPr>
          <a:xfrm>
            <a:off x="1257333" y="2746856"/>
            <a:ext cx="12277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dirty="0" err="1">
                <a:solidFill>
                  <a:srgbClr val="0070C0"/>
                </a:solidFill>
              </a:rPr>
              <a:t>Electrodes</a:t>
            </a:r>
            <a:r>
              <a:rPr lang="it-IT" dirty="0">
                <a:solidFill>
                  <a:srgbClr val="0070C0"/>
                </a:solidFill>
              </a:rPr>
              <a:t>: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B8DCCDB0-C08D-4737-A209-AC704975F0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6397" y="-365136"/>
            <a:ext cx="5691205" cy="3794136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AC74CD2B-80DD-4C5C-8E67-0B89D4FA4AD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67632">
            <a:off x="1113178" y="3201136"/>
            <a:ext cx="2988143" cy="1992096"/>
          </a:xfrm>
          <a:prstGeom prst="rect">
            <a:avLst/>
          </a:prstGeom>
        </p:spPr>
      </p:pic>
      <p:sp>
        <p:nvSpPr>
          <p:cNvPr id="8" name="CasellaDiTesto 7">
            <a:extLst>
              <a:ext uri="{FF2B5EF4-FFF2-40B4-BE49-F238E27FC236}">
                <a16:creationId xmlns:a16="http://schemas.microsoft.com/office/drawing/2014/main" id="{68D6AC61-553B-46AE-9FE6-9E1E61922049}"/>
              </a:ext>
            </a:extLst>
          </p:cNvPr>
          <p:cNvSpPr txBox="1"/>
          <p:nvPr/>
        </p:nvSpPr>
        <p:spPr>
          <a:xfrm>
            <a:off x="4499992" y="3558749"/>
            <a:ext cx="352839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err="1">
                <a:solidFill>
                  <a:srgbClr val="0070C0"/>
                </a:solidFill>
              </a:rPr>
              <a:t>Electrodes</a:t>
            </a:r>
            <a:r>
              <a:rPr lang="it-IT" dirty="0">
                <a:solidFill>
                  <a:srgbClr val="0070C0"/>
                </a:solidFill>
              </a:rPr>
              <a:t>:</a:t>
            </a:r>
          </a:p>
          <a:p>
            <a:pPr marL="285750" indent="-285750">
              <a:buFontTx/>
              <a:buChar char="-"/>
            </a:pPr>
            <a:r>
              <a:rPr lang="it-IT" dirty="0">
                <a:solidFill>
                  <a:srgbClr val="0070C0"/>
                </a:solidFill>
              </a:rPr>
              <a:t>ELSCH008</a:t>
            </a:r>
          </a:p>
          <a:p>
            <a:endParaRPr lang="it-IT" dirty="0">
              <a:solidFill>
                <a:srgbClr val="0070C0"/>
              </a:solidFill>
            </a:endParaRPr>
          </a:p>
          <a:p>
            <a:r>
              <a:rPr lang="it-IT" dirty="0" err="1">
                <a:solidFill>
                  <a:srgbClr val="0070C0"/>
                </a:solidFill>
              </a:rPr>
              <a:t>Recording</a:t>
            </a:r>
            <a:r>
              <a:rPr lang="it-IT" dirty="0">
                <a:solidFill>
                  <a:srgbClr val="0070C0"/>
                </a:solidFill>
              </a:rPr>
              <a:t> </a:t>
            </a:r>
            <a:r>
              <a:rPr lang="it-IT" dirty="0" err="1">
                <a:solidFill>
                  <a:srgbClr val="0070C0"/>
                </a:solidFill>
              </a:rPr>
              <a:t>Modalities</a:t>
            </a:r>
            <a:r>
              <a:rPr lang="it-IT" dirty="0">
                <a:solidFill>
                  <a:srgbClr val="0070C0"/>
                </a:solidFill>
              </a:rPr>
              <a:t>: </a:t>
            </a:r>
          </a:p>
          <a:p>
            <a:pPr marL="285750" indent="-285750">
              <a:buFontTx/>
              <a:buChar char="-"/>
            </a:pPr>
            <a:r>
              <a:rPr lang="it-IT" dirty="0" err="1">
                <a:solidFill>
                  <a:srgbClr val="0070C0"/>
                </a:solidFill>
              </a:rPr>
              <a:t>Differential</a:t>
            </a:r>
            <a:r>
              <a:rPr lang="it-IT" dirty="0">
                <a:solidFill>
                  <a:srgbClr val="0070C0"/>
                </a:solidFill>
              </a:rPr>
              <a:t> (D)</a:t>
            </a:r>
          </a:p>
          <a:p>
            <a:pPr marL="285750" indent="-285750">
              <a:buFontTx/>
              <a:buChar char="-"/>
            </a:pPr>
            <a:endParaRPr lang="it-IT" dirty="0">
              <a:solidFill>
                <a:srgbClr val="FF0000"/>
              </a:solidFill>
            </a:endParaRPr>
          </a:p>
          <a:p>
            <a:pPr marL="285750" indent="-285750">
              <a:buFontTx/>
              <a:buChar char="-"/>
            </a:pPr>
            <a:endParaRPr lang="it-IT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70267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8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80803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olo 1"/>
          <p:cNvSpPr txBox="1">
            <a:spLocks/>
          </p:cNvSpPr>
          <p:nvPr/>
        </p:nvSpPr>
        <p:spPr>
          <a:xfrm>
            <a:off x="827584" y="0"/>
            <a:ext cx="8316416" cy="7647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cy-GB" sz="3200" b="1" dirty="0">
                <a:solidFill>
                  <a:schemeClr val="accent1">
                    <a:lumMod val="75000"/>
                  </a:schemeClr>
                </a:solidFill>
                <a:latin typeface="Arial" charset="0"/>
                <a:cs typeface="Arial" charset="0"/>
              </a:rPr>
              <a:t>AD4x4</a:t>
            </a:r>
          </a:p>
        </p:txBody>
      </p:sp>
      <p:sp>
        <p:nvSpPr>
          <p:cNvPr id="3" name="CasellaDiTesto 2"/>
          <p:cNvSpPr txBox="1"/>
          <p:nvPr/>
        </p:nvSpPr>
        <p:spPr>
          <a:xfrm>
            <a:off x="5066187" y="3081601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rgbClr val="0070C0"/>
                </a:solidFill>
              </a:rPr>
              <a:t>4 </a:t>
            </a:r>
            <a:r>
              <a:rPr lang="it-IT" dirty="0" err="1">
                <a:solidFill>
                  <a:srgbClr val="0070C0"/>
                </a:solidFill>
              </a:rPr>
              <a:t>channels</a:t>
            </a:r>
            <a:r>
              <a:rPr lang="it-IT" dirty="0">
                <a:solidFill>
                  <a:srgbClr val="0070C0"/>
                </a:solidFill>
              </a:rPr>
              <a:t> quadruple </a:t>
            </a:r>
            <a:r>
              <a:rPr lang="it-IT" dirty="0" err="1">
                <a:solidFill>
                  <a:srgbClr val="0070C0"/>
                </a:solidFill>
              </a:rPr>
              <a:t>adapter</a:t>
            </a:r>
            <a:endParaRPr lang="it-IT" dirty="0">
              <a:solidFill>
                <a:srgbClr val="0070C0"/>
              </a:solidFill>
            </a:endParaRPr>
          </a:p>
        </p:txBody>
      </p:sp>
      <p:sp>
        <p:nvSpPr>
          <p:cNvPr id="17" name="Rettangolo 16"/>
          <p:cNvSpPr/>
          <p:nvPr/>
        </p:nvSpPr>
        <p:spPr>
          <a:xfrm>
            <a:off x="1187624" y="3081601"/>
            <a:ext cx="12277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dirty="0" err="1">
                <a:solidFill>
                  <a:srgbClr val="0070C0"/>
                </a:solidFill>
              </a:rPr>
              <a:t>Electrodes</a:t>
            </a:r>
            <a:r>
              <a:rPr lang="it-IT" dirty="0">
                <a:solidFill>
                  <a:srgbClr val="0070C0"/>
                </a:solidFill>
              </a:rPr>
              <a:t>: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A9DDB17F-1B43-451C-BC65-A568392FBF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3246" y="-69879"/>
            <a:ext cx="5542565" cy="3695043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4EA35EB9-27CA-44F2-A6E8-C5DE8C46C92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58180">
            <a:off x="1210172" y="3424019"/>
            <a:ext cx="3067819" cy="2045213"/>
          </a:xfrm>
          <a:prstGeom prst="rect">
            <a:avLst/>
          </a:prstGeom>
        </p:spPr>
      </p:pic>
      <p:sp>
        <p:nvSpPr>
          <p:cNvPr id="8" name="CasellaDiTesto 7">
            <a:extLst>
              <a:ext uri="{FF2B5EF4-FFF2-40B4-BE49-F238E27FC236}">
                <a16:creationId xmlns:a16="http://schemas.microsoft.com/office/drawing/2014/main" id="{64497504-BB2B-4A71-8C1A-4CB8AFB5905A}"/>
              </a:ext>
            </a:extLst>
          </p:cNvPr>
          <p:cNvSpPr txBox="1"/>
          <p:nvPr/>
        </p:nvSpPr>
        <p:spPr>
          <a:xfrm>
            <a:off x="5066187" y="3637116"/>
            <a:ext cx="352839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err="1">
                <a:solidFill>
                  <a:srgbClr val="0070C0"/>
                </a:solidFill>
              </a:rPr>
              <a:t>Electrodes</a:t>
            </a:r>
            <a:r>
              <a:rPr lang="it-IT" dirty="0">
                <a:solidFill>
                  <a:srgbClr val="0070C0"/>
                </a:solidFill>
              </a:rPr>
              <a:t>:</a:t>
            </a:r>
          </a:p>
          <a:p>
            <a:pPr marL="285750" indent="-285750">
              <a:buFontTx/>
              <a:buChar char="-"/>
            </a:pPr>
            <a:r>
              <a:rPr lang="it-IT" dirty="0">
                <a:solidFill>
                  <a:srgbClr val="0070C0"/>
                </a:solidFill>
              </a:rPr>
              <a:t>ELSCH004</a:t>
            </a:r>
          </a:p>
          <a:p>
            <a:endParaRPr lang="it-IT" dirty="0">
              <a:solidFill>
                <a:srgbClr val="0070C0"/>
              </a:solidFill>
            </a:endParaRPr>
          </a:p>
          <a:p>
            <a:r>
              <a:rPr lang="it-IT" dirty="0">
                <a:solidFill>
                  <a:srgbClr val="0070C0"/>
                </a:solidFill>
              </a:rPr>
              <a:t>Recording </a:t>
            </a:r>
            <a:r>
              <a:rPr lang="it-IT" dirty="0" err="1">
                <a:solidFill>
                  <a:srgbClr val="0070C0"/>
                </a:solidFill>
              </a:rPr>
              <a:t>Modalities</a:t>
            </a:r>
            <a:r>
              <a:rPr lang="it-IT" dirty="0">
                <a:solidFill>
                  <a:srgbClr val="0070C0"/>
                </a:solidFill>
              </a:rPr>
              <a:t>: </a:t>
            </a:r>
          </a:p>
          <a:p>
            <a:pPr marL="285750" indent="-285750">
              <a:buFontTx/>
              <a:buChar char="-"/>
            </a:pPr>
            <a:r>
              <a:rPr lang="it-IT" dirty="0" err="1">
                <a:solidFill>
                  <a:srgbClr val="0070C0"/>
                </a:solidFill>
              </a:rPr>
              <a:t>Differential</a:t>
            </a:r>
            <a:r>
              <a:rPr lang="it-IT" dirty="0">
                <a:solidFill>
                  <a:srgbClr val="0070C0"/>
                </a:solidFill>
              </a:rPr>
              <a:t> (D)</a:t>
            </a:r>
          </a:p>
        </p:txBody>
      </p:sp>
    </p:spTree>
    <p:extLst>
      <p:ext uri="{BB962C8B-B14F-4D97-AF65-F5344CB8AC3E}">
        <p14:creationId xmlns:p14="http://schemas.microsoft.com/office/powerpoint/2010/main" val="18243888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8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0" y="0"/>
            <a:ext cx="80803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olo 1"/>
          <p:cNvSpPr txBox="1">
            <a:spLocks/>
          </p:cNvSpPr>
          <p:nvPr/>
        </p:nvSpPr>
        <p:spPr>
          <a:xfrm>
            <a:off x="827584" y="0"/>
            <a:ext cx="8316416" cy="7647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cy-GB" sz="3200" b="1" dirty="0">
                <a:solidFill>
                  <a:schemeClr val="accent1">
                    <a:lumMod val="75000"/>
                  </a:schemeClr>
                </a:solidFill>
                <a:latin typeface="Arial" charset="0"/>
                <a:cs typeface="Arial" charset="0"/>
              </a:rPr>
              <a:t>AD8x2JD</a:t>
            </a:r>
            <a:endParaRPr kumimoji="0" lang="cy-GB" sz="32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Arial" charset="0"/>
              <a:cs typeface="Arial" charset="0"/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6290929" y="1266567"/>
            <a:ext cx="28852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rgbClr val="0070C0"/>
                </a:solidFill>
              </a:rPr>
              <a:t>16 </a:t>
            </a:r>
            <a:r>
              <a:rPr lang="it-IT" dirty="0" err="1">
                <a:solidFill>
                  <a:srgbClr val="0070C0"/>
                </a:solidFill>
              </a:rPr>
              <a:t>channels</a:t>
            </a:r>
            <a:r>
              <a:rPr lang="it-IT" dirty="0">
                <a:solidFill>
                  <a:srgbClr val="0070C0"/>
                </a:solidFill>
              </a:rPr>
              <a:t> passive </a:t>
            </a:r>
            <a:r>
              <a:rPr lang="it-IT" dirty="0" err="1">
                <a:solidFill>
                  <a:srgbClr val="0070C0"/>
                </a:solidFill>
              </a:rPr>
              <a:t>adapter</a:t>
            </a:r>
            <a:endParaRPr lang="it-IT" dirty="0">
              <a:solidFill>
                <a:srgbClr val="FF0000"/>
              </a:solidFill>
            </a:endParaRPr>
          </a:p>
        </p:txBody>
      </p:sp>
      <p:sp>
        <p:nvSpPr>
          <p:cNvPr id="17" name="Rettangolo 16"/>
          <p:cNvSpPr/>
          <p:nvPr/>
        </p:nvSpPr>
        <p:spPr>
          <a:xfrm>
            <a:off x="1044270" y="3594062"/>
            <a:ext cx="12277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dirty="0" err="1">
                <a:solidFill>
                  <a:srgbClr val="0070C0"/>
                </a:solidFill>
              </a:rPr>
              <a:t>Electrodes</a:t>
            </a:r>
            <a:r>
              <a:rPr lang="it-IT" dirty="0">
                <a:solidFill>
                  <a:srgbClr val="0070C0"/>
                </a:solidFill>
              </a:rPr>
              <a:t>:</a:t>
            </a:r>
          </a:p>
        </p:txBody>
      </p:sp>
      <p:sp>
        <p:nvSpPr>
          <p:cNvPr id="21" name="Rettangolo 20"/>
          <p:cNvSpPr/>
          <p:nvPr/>
        </p:nvSpPr>
        <p:spPr>
          <a:xfrm>
            <a:off x="1156734" y="2354355"/>
            <a:ext cx="19891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dirty="0">
                <a:solidFill>
                  <a:srgbClr val="0070C0"/>
                </a:solidFill>
              </a:rPr>
              <a:t>Active </a:t>
            </a:r>
            <a:r>
              <a:rPr lang="it-IT" dirty="0" err="1">
                <a:solidFill>
                  <a:srgbClr val="0070C0"/>
                </a:solidFill>
              </a:rPr>
              <a:t>termination</a:t>
            </a:r>
            <a:r>
              <a:rPr lang="it-IT" dirty="0">
                <a:solidFill>
                  <a:srgbClr val="0070C0"/>
                </a:solidFill>
              </a:rPr>
              <a:t>:</a:t>
            </a: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96" t="29630" r="896" b="30864"/>
          <a:stretch/>
        </p:blipFill>
        <p:spPr>
          <a:xfrm>
            <a:off x="931558" y="2602335"/>
            <a:ext cx="2996583" cy="799177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179" y="-437210"/>
            <a:ext cx="5400000" cy="3600000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3A699E29-1AB7-48AF-A5B4-17257886F59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081" y="4056360"/>
            <a:ext cx="2158276" cy="1438850"/>
          </a:xfrm>
          <a:prstGeom prst="rect">
            <a:avLst/>
          </a:prstGeom>
        </p:spPr>
      </p:pic>
      <p:pic>
        <p:nvPicPr>
          <p:cNvPr id="13" name="Immagine 12">
            <a:extLst>
              <a:ext uri="{FF2B5EF4-FFF2-40B4-BE49-F238E27FC236}">
                <a16:creationId xmlns:a16="http://schemas.microsoft.com/office/drawing/2014/main" id="{FBBE9210-406C-40AE-B939-17DBA912867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3813" y="3999642"/>
            <a:ext cx="1923950" cy="1282633"/>
          </a:xfrm>
          <a:prstGeom prst="rect">
            <a:avLst/>
          </a:prstGeom>
        </p:spPr>
      </p:pic>
      <p:pic>
        <p:nvPicPr>
          <p:cNvPr id="15" name="Immagine 14">
            <a:extLst>
              <a:ext uri="{FF2B5EF4-FFF2-40B4-BE49-F238E27FC236}">
                <a16:creationId xmlns:a16="http://schemas.microsoft.com/office/drawing/2014/main" id="{3EAFA696-E576-49DD-9477-98C86EE8FDE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9559" y="5431960"/>
            <a:ext cx="1992546" cy="1328364"/>
          </a:xfrm>
          <a:prstGeom prst="rect">
            <a:avLst/>
          </a:prstGeom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24FA3BA8-0189-4C8A-9FE5-109F4668BC99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8497" y="2437345"/>
            <a:ext cx="2830807" cy="1887205"/>
          </a:xfrm>
          <a:prstGeom prst="rect">
            <a:avLst/>
          </a:prstGeom>
        </p:spPr>
      </p:pic>
      <p:pic>
        <p:nvPicPr>
          <p:cNvPr id="14" name="Immagine 13">
            <a:extLst>
              <a:ext uri="{FF2B5EF4-FFF2-40B4-BE49-F238E27FC236}">
                <a16:creationId xmlns:a16="http://schemas.microsoft.com/office/drawing/2014/main" id="{FCBDD012-E7DE-46A5-BBB9-FEFD6A50EBC8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2634" y="5288754"/>
            <a:ext cx="2029566" cy="1353044"/>
          </a:xfrm>
          <a:prstGeom prst="rect">
            <a:avLst/>
          </a:prstGeom>
        </p:spPr>
      </p:pic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BEB6BFC0-A4E9-458C-B3B0-02E2FB14A6FF}"/>
              </a:ext>
            </a:extLst>
          </p:cNvPr>
          <p:cNvSpPr txBox="1"/>
          <p:nvPr/>
        </p:nvSpPr>
        <p:spPr>
          <a:xfrm>
            <a:off x="6372200" y="2593465"/>
            <a:ext cx="265776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rgbClr val="0070C0"/>
                </a:solidFill>
              </a:rPr>
              <a:t>Active </a:t>
            </a:r>
            <a:r>
              <a:rPr lang="it-IT" dirty="0" err="1">
                <a:solidFill>
                  <a:srgbClr val="0070C0"/>
                </a:solidFill>
              </a:rPr>
              <a:t>terminations</a:t>
            </a:r>
            <a:r>
              <a:rPr lang="it-IT" dirty="0">
                <a:solidFill>
                  <a:srgbClr val="0070C0"/>
                </a:solidFill>
              </a:rPr>
              <a:t>:</a:t>
            </a:r>
          </a:p>
          <a:p>
            <a:pPr marL="285750" indent="-285750">
              <a:buFontTx/>
              <a:buChar char="-"/>
            </a:pPr>
            <a:r>
              <a:rPr lang="it-IT" dirty="0">
                <a:solidFill>
                  <a:srgbClr val="0070C0"/>
                </a:solidFill>
              </a:rPr>
              <a:t>ADx5</a:t>
            </a:r>
          </a:p>
          <a:p>
            <a:pPr marL="285750" indent="-285750">
              <a:buFontTx/>
              <a:buChar char="-"/>
            </a:pPr>
            <a:r>
              <a:rPr lang="it-IT" dirty="0">
                <a:solidFill>
                  <a:srgbClr val="0070C0"/>
                </a:solidFill>
              </a:rPr>
              <a:t>ADx5JN for </a:t>
            </a:r>
            <a:r>
              <a:rPr lang="it-IT" dirty="0" err="1">
                <a:solidFill>
                  <a:srgbClr val="0070C0"/>
                </a:solidFill>
              </a:rPr>
              <a:t>iEMG</a:t>
            </a:r>
            <a:endParaRPr lang="it-IT" dirty="0">
              <a:solidFill>
                <a:srgbClr val="0070C0"/>
              </a:solidFill>
            </a:endParaRPr>
          </a:p>
          <a:p>
            <a:endParaRPr lang="it-IT" dirty="0">
              <a:solidFill>
                <a:srgbClr val="0070C0"/>
              </a:solidFill>
            </a:endParaRPr>
          </a:p>
          <a:p>
            <a:endParaRPr lang="it-IT" dirty="0">
              <a:solidFill>
                <a:srgbClr val="0070C0"/>
              </a:solidFill>
            </a:endParaRPr>
          </a:p>
          <a:p>
            <a:r>
              <a:rPr lang="it-IT" dirty="0" err="1">
                <a:solidFill>
                  <a:srgbClr val="0070C0"/>
                </a:solidFill>
              </a:rPr>
              <a:t>Electrodes</a:t>
            </a:r>
            <a:r>
              <a:rPr lang="it-IT" dirty="0">
                <a:solidFill>
                  <a:srgbClr val="0070C0"/>
                </a:solidFill>
              </a:rPr>
              <a:t> with </a:t>
            </a:r>
            <a:r>
              <a:rPr lang="it-IT" dirty="0" err="1">
                <a:solidFill>
                  <a:srgbClr val="0070C0"/>
                </a:solidFill>
              </a:rPr>
              <a:t>concentric</a:t>
            </a:r>
            <a:r>
              <a:rPr lang="it-IT" dirty="0">
                <a:solidFill>
                  <a:srgbClr val="0070C0"/>
                </a:solidFill>
              </a:rPr>
              <a:t> </a:t>
            </a:r>
            <a:r>
              <a:rPr lang="it-IT" dirty="0" err="1">
                <a:solidFill>
                  <a:srgbClr val="0070C0"/>
                </a:solidFill>
              </a:rPr>
              <a:t>connector</a:t>
            </a:r>
            <a:r>
              <a:rPr lang="it-IT" dirty="0">
                <a:solidFill>
                  <a:srgbClr val="0070C0"/>
                </a:solidFill>
              </a:rPr>
              <a:t>:</a:t>
            </a:r>
          </a:p>
          <a:p>
            <a:pPr marL="285750" indent="-285750">
              <a:buFontTx/>
              <a:buChar char="-"/>
            </a:pPr>
            <a:r>
              <a:rPr lang="it-IT" dirty="0">
                <a:solidFill>
                  <a:srgbClr val="0070C0"/>
                </a:solidFill>
              </a:rPr>
              <a:t>CDE-C</a:t>
            </a:r>
          </a:p>
          <a:p>
            <a:pPr marL="285750" indent="-285750">
              <a:buFontTx/>
              <a:buChar char="-"/>
            </a:pPr>
            <a:r>
              <a:rPr lang="it-IT" dirty="0">
                <a:solidFill>
                  <a:srgbClr val="0070C0"/>
                </a:solidFill>
              </a:rPr>
              <a:t>CoDe1.0-C</a:t>
            </a:r>
          </a:p>
          <a:p>
            <a:pPr marL="285750" indent="-285750">
              <a:buFontTx/>
              <a:buChar char="-"/>
            </a:pPr>
            <a:r>
              <a:rPr lang="it-IT" dirty="0">
                <a:solidFill>
                  <a:srgbClr val="0070C0"/>
                </a:solidFill>
              </a:rPr>
              <a:t>CoDe2.0-C</a:t>
            </a:r>
          </a:p>
          <a:p>
            <a:pPr marL="285750" indent="-285750">
              <a:buFontTx/>
              <a:buChar char="-"/>
            </a:pPr>
            <a:r>
              <a:rPr lang="it-IT" dirty="0">
                <a:solidFill>
                  <a:srgbClr val="0070C0"/>
                </a:solidFill>
              </a:rPr>
              <a:t>Fi-</a:t>
            </a:r>
            <a:r>
              <a:rPr lang="it-IT" dirty="0" err="1">
                <a:solidFill>
                  <a:srgbClr val="0070C0"/>
                </a:solidFill>
              </a:rPr>
              <a:t>Wi</a:t>
            </a:r>
            <a:endParaRPr lang="it-IT" dirty="0">
              <a:solidFill>
                <a:srgbClr val="0070C0"/>
              </a:solidFill>
            </a:endParaRPr>
          </a:p>
          <a:p>
            <a:endParaRPr lang="it-IT" dirty="0">
              <a:solidFill>
                <a:srgbClr val="0070C0"/>
              </a:solidFill>
            </a:endParaRPr>
          </a:p>
          <a:p>
            <a:r>
              <a:rPr lang="it-IT" dirty="0" err="1">
                <a:solidFill>
                  <a:srgbClr val="0070C0"/>
                </a:solidFill>
              </a:rPr>
              <a:t>Recording</a:t>
            </a:r>
            <a:r>
              <a:rPr lang="it-IT" dirty="0">
                <a:solidFill>
                  <a:srgbClr val="0070C0"/>
                </a:solidFill>
              </a:rPr>
              <a:t> </a:t>
            </a:r>
            <a:r>
              <a:rPr lang="it-IT" dirty="0" err="1">
                <a:solidFill>
                  <a:srgbClr val="0070C0"/>
                </a:solidFill>
              </a:rPr>
              <a:t>Modalities</a:t>
            </a:r>
            <a:r>
              <a:rPr lang="it-IT" dirty="0">
                <a:solidFill>
                  <a:srgbClr val="0070C0"/>
                </a:solidFill>
              </a:rPr>
              <a:t>: </a:t>
            </a:r>
          </a:p>
          <a:p>
            <a:pPr marL="285750" indent="-285750">
              <a:buFontTx/>
              <a:buChar char="-"/>
            </a:pPr>
            <a:r>
              <a:rPr lang="it-IT" dirty="0" err="1">
                <a:solidFill>
                  <a:srgbClr val="0070C0"/>
                </a:solidFill>
              </a:rPr>
              <a:t>Bipolar</a:t>
            </a:r>
            <a:endParaRPr lang="it-IT" dirty="0">
              <a:solidFill>
                <a:srgbClr val="FF0000"/>
              </a:solidFill>
            </a:endParaRPr>
          </a:p>
          <a:p>
            <a:pPr marL="285750" indent="-285750">
              <a:buFontTx/>
              <a:buChar char="-"/>
            </a:pPr>
            <a:endParaRPr lang="it-IT" dirty="0">
              <a:solidFill>
                <a:srgbClr val="FF0000"/>
              </a:solidFill>
            </a:endParaRPr>
          </a:p>
          <a:p>
            <a:pPr marL="285750" indent="-285750">
              <a:buFontTx/>
              <a:buChar char="-"/>
            </a:pPr>
            <a:endParaRPr lang="it-IT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0932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8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0" y="0"/>
            <a:ext cx="80803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olo 1"/>
          <p:cNvSpPr txBox="1">
            <a:spLocks/>
          </p:cNvSpPr>
          <p:nvPr/>
        </p:nvSpPr>
        <p:spPr>
          <a:xfrm>
            <a:off x="827584" y="0"/>
            <a:ext cx="8316416" cy="7647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cy-GB" sz="3200" b="1" dirty="0">
                <a:solidFill>
                  <a:schemeClr val="accent1">
                    <a:lumMod val="75000"/>
                  </a:schemeClr>
                </a:solidFill>
                <a:latin typeface="Arial" charset="0"/>
                <a:cs typeface="Arial" charset="0"/>
              </a:rPr>
              <a:t>ADx5</a:t>
            </a:r>
            <a:endParaRPr kumimoji="0" lang="cy-GB" sz="32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Arial" charset="0"/>
              <a:cs typeface="Arial" charset="0"/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6807917" y="3290484"/>
            <a:ext cx="265776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err="1">
                <a:solidFill>
                  <a:srgbClr val="0070C0"/>
                </a:solidFill>
              </a:rPr>
              <a:t>Electrodes</a:t>
            </a:r>
            <a:r>
              <a:rPr lang="it-IT" dirty="0">
                <a:solidFill>
                  <a:srgbClr val="0070C0"/>
                </a:solidFill>
              </a:rPr>
              <a:t>:</a:t>
            </a:r>
          </a:p>
          <a:p>
            <a:pPr marL="285750" indent="-285750">
              <a:buFontTx/>
              <a:buChar char="-"/>
            </a:pPr>
            <a:r>
              <a:rPr lang="it-IT" dirty="0">
                <a:solidFill>
                  <a:srgbClr val="0070C0"/>
                </a:solidFill>
              </a:rPr>
              <a:t>CDE-B and -S</a:t>
            </a:r>
          </a:p>
          <a:p>
            <a:pPr marL="285750" indent="-285750">
              <a:buFontTx/>
              <a:buChar char="-"/>
            </a:pPr>
            <a:r>
              <a:rPr lang="it-IT" dirty="0">
                <a:solidFill>
                  <a:srgbClr val="0070C0"/>
                </a:solidFill>
              </a:rPr>
              <a:t>CoDe1.0-B </a:t>
            </a:r>
          </a:p>
          <a:p>
            <a:pPr marL="285750" indent="-285750">
              <a:buFontTx/>
              <a:buChar char="-"/>
            </a:pPr>
            <a:r>
              <a:rPr lang="it-IT" dirty="0">
                <a:solidFill>
                  <a:srgbClr val="0070C0"/>
                </a:solidFill>
              </a:rPr>
              <a:t>CoDe2.0-B</a:t>
            </a:r>
          </a:p>
          <a:p>
            <a:pPr marL="285750" indent="-285750">
              <a:buFontTx/>
              <a:buChar char="-"/>
            </a:pPr>
            <a:r>
              <a:rPr lang="it-IT" dirty="0">
                <a:solidFill>
                  <a:srgbClr val="0070C0"/>
                </a:solidFill>
              </a:rPr>
              <a:t>DE1</a:t>
            </a:r>
          </a:p>
          <a:p>
            <a:endParaRPr lang="it-IT" dirty="0">
              <a:solidFill>
                <a:srgbClr val="0070C0"/>
              </a:solidFill>
            </a:endParaRPr>
          </a:p>
          <a:p>
            <a:r>
              <a:rPr lang="it-IT" dirty="0">
                <a:solidFill>
                  <a:srgbClr val="0070C0"/>
                </a:solidFill>
              </a:rPr>
              <a:t>Recording </a:t>
            </a:r>
            <a:r>
              <a:rPr lang="it-IT" dirty="0" err="1">
                <a:solidFill>
                  <a:srgbClr val="0070C0"/>
                </a:solidFill>
              </a:rPr>
              <a:t>Modalities</a:t>
            </a:r>
            <a:r>
              <a:rPr lang="it-IT" dirty="0">
                <a:solidFill>
                  <a:srgbClr val="0070C0"/>
                </a:solidFill>
              </a:rPr>
              <a:t>: </a:t>
            </a:r>
          </a:p>
          <a:p>
            <a:pPr marL="285750" indent="-285750">
              <a:buFontTx/>
              <a:buChar char="-"/>
            </a:pPr>
            <a:r>
              <a:rPr lang="it-IT" dirty="0" err="1">
                <a:solidFill>
                  <a:srgbClr val="0070C0"/>
                </a:solidFill>
              </a:rPr>
              <a:t>Bipolar</a:t>
            </a:r>
            <a:endParaRPr lang="it-IT" dirty="0">
              <a:solidFill>
                <a:srgbClr val="FF0000"/>
              </a:solidFill>
            </a:endParaRPr>
          </a:p>
          <a:p>
            <a:pPr marL="285750" indent="-285750">
              <a:buFontTx/>
              <a:buChar char="-"/>
            </a:pPr>
            <a:endParaRPr lang="it-IT" dirty="0">
              <a:solidFill>
                <a:srgbClr val="FF0000"/>
              </a:solidFill>
            </a:endParaRPr>
          </a:p>
          <a:p>
            <a:pPr marL="285750" indent="-285750">
              <a:buFontTx/>
              <a:buChar char="-"/>
            </a:pPr>
            <a:endParaRPr lang="it-IT" dirty="0">
              <a:solidFill>
                <a:srgbClr val="FF0000"/>
              </a:solidFill>
            </a:endParaRPr>
          </a:p>
        </p:txBody>
      </p:sp>
      <p:sp>
        <p:nvSpPr>
          <p:cNvPr id="17" name="Rettangolo 16"/>
          <p:cNvSpPr/>
          <p:nvPr/>
        </p:nvSpPr>
        <p:spPr>
          <a:xfrm>
            <a:off x="916570" y="3429000"/>
            <a:ext cx="12277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dirty="0" err="1">
                <a:solidFill>
                  <a:srgbClr val="0070C0"/>
                </a:solidFill>
              </a:rPr>
              <a:t>Electrodes</a:t>
            </a:r>
            <a:r>
              <a:rPr lang="it-IT" dirty="0">
                <a:solidFill>
                  <a:srgbClr val="0070C0"/>
                </a:solidFill>
              </a:rPr>
              <a:t>:</a:t>
            </a: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96" t="29630" r="896" b="30864"/>
          <a:stretch/>
        </p:blipFill>
        <p:spPr>
          <a:xfrm>
            <a:off x="2336083" y="484749"/>
            <a:ext cx="4799567" cy="1280026"/>
          </a:xfrm>
          <a:prstGeom prst="rect">
            <a:avLst/>
          </a:prstGeom>
        </p:spPr>
      </p:pic>
      <p:sp>
        <p:nvSpPr>
          <p:cNvPr id="28" name="Rettangolo 27"/>
          <p:cNvSpPr/>
          <p:nvPr/>
        </p:nvSpPr>
        <p:spPr>
          <a:xfrm>
            <a:off x="1027424" y="1514621"/>
            <a:ext cx="31111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dirty="0" err="1">
                <a:solidFill>
                  <a:srgbClr val="0070C0"/>
                </a:solidFill>
              </a:rPr>
              <a:t>Adapters</a:t>
            </a:r>
            <a:r>
              <a:rPr lang="it-IT" dirty="0">
                <a:solidFill>
                  <a:srgbClr val="0070C0"/>
                </a:solidFill>
              </a:rPr>
              <a:t> to </a:t>
            </a:r>
            <a:r>
              <a:rPr lang="it-IT" dirty="0" err="1">
                <a:solidFill>
                  <a:srgbClr val="0070C0"/>
                </a:solidFill>
              </a:rPr>
              <a:t>active</a:t>
            </a:r>
            <a:r>
              <a:rPr lang="it-IT" dirty="0">
                <a:solidFill>
                  <a:srgbClr val="0070C0"/>
                </a:solidFill>
              </a:rPr>
              <a:t> </a:t>
            </a:r>
            <a:r>
              <a:rPr lang="it-IT" dirty="0" err="1">
                <a:solidFill>
                  <a:srgbClr val="0070C0"/>
                </a:solidFill>
              </a:rPr>
              <a:t>termination</a:t>
            </a:r>
            <a:r>
              <a:rPr lang="it-IT" dirty="0">
                <a:solidFill>
                  <a:srgbClr val="0070C0"/>
                </a:solidFill>
              </a:rPr>
              <a:t>:</a:t>
            </a:r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2086651"/>
            <a:ext cx="1620000" cy="1080000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3222" y="2115360"/>
            <a:ext cx="1620000" cy="1080000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214BAAF2-FF67-415F-ADE5-36C123DB602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645" y="3908729"/>
            <a:ext cx="1701584" cy="1134389"/>
          </a:xfrm>
          <a:prstGeom prst="rect">
            <a:avLst/>
          </a:prstGeom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1D9D3530-1178-4048-B165-D7EAAABE3A6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123" y="5153516"/>
            <a:ext cx="2186290" cy="1457526"/>
          </a:xfrm>
          <a:prstGeom prst="rect">
            <a:avLst/>
          </a:prstGeom>
        </p:spPr>
      </p:pic>
      <p:pic>
        <p:nvPicPr>
          <p:cNvPr id="14" name="Immagine 13">
            <a:extLst>
              <a:ext uri="{FF2B5EF4-FFF2-40B4-BE49-F238E27FC236}">
                <a16:creationId xmlns:a16="http://schemas.microsoft.com/office/drawing/2014/main" id="{08B5F6F1-916C-4293-820A-72D05ACE6AB4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6083" y="4034267"/>
            <a:ext cx="1780871" cy="1187247"/>
          </a:xfrm>
          <a:prstGeom prst="rect">
            <a:avLst/>
          </a:prstGeom>
        </p:spPr>
      </p:pic>
      <p:pic>
        <p:nvPicPr>
          <p:cNvPr id="16" name="Immagine 15">
            <a:extLst>
              <a:ext uri="{FF2B5EF4-FFF2-40B4-BE49-F238E27FC236}">
                <a16:creationId xmlns:a16="http://schemas.microsoft.com/office/drawing/2014/main" id="{42B7C449-92B4-4D33-8CDE-1470AC82BBC7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6974" y="4063358"/>
            <a:ext cx="1974862" cy="1316575"/>
          </a:xfrm>
          <a:prstGeom prst="rect">
            <a:avLst/>
          </a:prstGeom>
        </p:spPr>
      </p:pic>
      <p:pic>
        <p:nvPicPr>
          <p:cNvPr id="23" name="Immagine 22">
            <a:extLst>
              <a:ext uri="{FF2B5EF4-FFF2-40B4-BE49-F238E27FC236}">
                <a16:creationId xmlns:a16="http://schemas.microsoft.com/office/drawing/2014/main" id="{5ECD65AA-CC1F-473A-B649-831D601180E3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1895" y="5106772"/>
            <a:ext cx="2200210" cy="1466807"/>
          </a:xfrm>
          <a:prstGeom prst="rect">
            <a:avLst/>
          </a:prstGeom>
        </p:spPr>
      </p:pic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7E3DE62E-8222-4767-A979-D5BAA2A8E1AC}"/>
              </a:ext>
            </a:extLst>
          </p:cNvPr>
          <p:cNvSpPr txBox="1"/>
          <p:nvPr/>
        </p:nvSpPr>
        <p:spPr>
          <a:xfrm>
            <a:off x="2343846" y="2530189"/>
            <a:ext cx="8080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rgbClr val="0070C0"/>
                </a:solidFill>
              </a:rPr>
              <a:t>C-2B</a:t>
            </a:r>
            <a:endParaRPr lang="it-IT" dirty="0">
              <a:solidFill>
                <a:srgbClr val="FF0000"/>
              </a:solidFill>
            </a:endParaRPr>
          </a:p>
        </p:txBody>
      </p:sp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EB5BAFD8-6D61-4242-842F-F77A4E8BAD97}"/>
              </a:ext>
            </a:extLst>
          </p:cNvPr>
          <p:cNvSpPr txBox="1"/>
          <p:nvPr/>
        </p:nvSpPr>
        <p:spPr>
          <a:xfrm>
            <a:off x="5093630" y="2554678"/>
            <a:ext cx="6973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rgbClr val="0070C0"/>
                </a:solidFill>
              </a:rPr>
              <a:t>C-2S</a:t>
            </a:r>
            <a:endParaRPr lang="it-IT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49263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8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80803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olo 1"/>
          <p:cNvSpPr txBox="1">
            <a:spLocks/>
          </p:cNvSpPr>
          <p:nvPr/>
        </p:nvSpPr>
        <p:spPr>
          <a:xfrm>
            <a:off x="827584" y="0"/>
            <a:ext cx="8316416" cy="7647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cy-GB" sz="3200" b="1" dirty="0">
                <a:solidFill>
                  <a:schemeClr val="accent1">
                    <a:lumMod val="75000"/>
                  </a:schemeClr>
                </a:solidFill>
                <a:latin typeface="Arial" charset="0"/>
                <a:cs typeface="Arial" charset="0"/>
              </a:rPr>
              <a:t>AD64F</a:t>
            </a:r>
            <a:endParaRPr kumimoji="0" lang="cy-GB" sz="32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Arial" charset="0"/>
              <a:cs typeface="Arial" charset="0"/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6084168" y="2222053"/>
            <a:ext cx="23868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rgbClr val="0070C0"/>
                </a:solidFill>
              </a:rPr>
              <a:t>64 </a:t>
            </a:r>
            <a:r>
              <a:rPr lang="it-IT" dirty="0" err="1">
                <a:solidFill>
                  <a:srgbClr val="0070C0"/>
                </a:solidFill>
              </a:rPr>
              <a:t>channels</a:t>
            </a:r>
            <a:r>
              <a:rPr lang="it-IT" dirty="0">
                <a:solidFill>
                  <a:srgbClr val="0070C0"/>
                </a:solidFill>
              </a:rPr>
              <a:t> </a:t>
            </a:r>
            <a:r>
              <a:rPr lang="it-IT" dirty="0" err="1">
                <a:solidFill>
                  <a:srgbClr val="0070C0"/>
                </a:solidFill>
              </a:rPr>
              <a:t>adapter</a:t>
            </a:r>
            <a:endParaRPr lang="it-IT" dirty="0">
              <a:solidFill>
                <a:srgbClr val="0070C0"/>
              </a:solidFill>
            </a:endParaRP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0B8F9359-E81E-4D77-B443-3C6E3AFA4C6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35696" y="-891480"/>
            <a:ext cx="6027680" cy="4018453"/>
          </a:xfrm>
          <a:prstGeom prst="rect">
            <a:avLst/>
          </a:prstGeom>
          <a:noFill/>
          <a:ln>
            <a:noFill/>
          </a:ln>
          <a:effectLst>
            <a:outerShdw dist="25400" dir="2700000" algn="tl" rotWithShape="0">
              <a:srgbClr val="333333">
                <a:alpha val="66000"/>
              </a:srgbClr>
            </a:outerShdw>
          </a:effectLst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4F39BF96-9D71-4A43-B2A5-9A519526DD0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9085" y="3214918"/>
            <a:ext cx="2595164" cy="1730110"/>
          </a:xfrm>
          <a:prstGeom prst="rect">
            <a:avLst/>
          </a:prstGeom>
        </p:spPr>
      </p:pic>
      <p:pic>
        <p:nvPicPr>
          <p:cNvPr id="13" name="Immagine 12">
            <a:extLst>
              <a:ext uri="{FF2B5EF4-FFF2-40B4-BE49-F238E27FC236}">
                <a16:creationId xmlns:a16="http://schemas.microsoft.com/office/drawing/2014/main" id="{29C3CE24-3AD6-4752-B67C-033B54CCAF2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4630" y="4197176"/>
            <a:ext cx="2130193" cy="1420129"/>
          </a:xfrm>
          <a:prstGeom prst="rect">
            <a:avLst/>
          </a:prstGeom>
        </p:spPr>
      </p:pic>
      <p:pic>
        <p:nvPicPr>
          <p:cNvPr id="18" name="Immagine 17">
            <a:extLst>
              <a:ext uri="{FF2B5EF4-FFF2-40B4-BE49-F238E27FC236}">
                <a16:creationId xmlns:a16="http://schemas.microsoft.com/office/drawing/2014/main" id="{95EBE22B-2BAA-41C6-A975-790FB688F9A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372" y="2293420"/>
            <a:ext cx="2471169" cy="1647446"/>
          </a:xfrm>
          <a:prstGeom prst="rect">
            <a:avLst/>
          </a:prstGeom>
        </p:spPr>
      </p:pic>
      <p:pic>
        <p:nvPicPr>
          <p:cNvPr id="21" name="Immagine 20">
            <a:extLst>
              <a:ext uri="{FF2B5EF4-FFF2-40B4-BE49-F238E27FC236}">
                <a16:creationId xmlns:a16="http://schemas.microsoft.com/office/drawing/2014/main" id="{F58680C8-9F04-491D-A62F-423906BB273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55776" y="4221088"/>
            <a:ext cx="3960440" cy="2640293"/>
          </a:xfrm>
          <a:prstGeom prst="rect">
            <a:avLst/>
          </a:prstGeom>
          <a:effectLst>
            <a:outerShdw dist="25400" dir="2700000" algn="ctr" rotWithShape="0">
              <a:srgbClr val="000000">
                <a:alpha val="66000"/>
              </a:srgbClr>
            </a:outerShdw>
            <a:reflection blurRad="6350" endPos="0" dir="5400000" sy="-100000" algn="bl" rotWithShape="0"/>
          </a:effectLst>
        </p:spPr>
      </p:pic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5C734A46-8C29-4922-8DEA-647E5BC45B0C}"/>
              </a:ext>
            </a:extLst>
          </p:cNvPr>
          <p:cNvSpPr txBox="1"/>
          <p:nvPr/>
        </p:nvSpPr>
        <p:spPr>
          <a:xfrm>
            <a:off x="6096320" y="2904514"/>
            <a:ext cx="305330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err="1">
                <a:solidFill>
                  <a:srgbClr val="0070C0"/>
                </a:solidFill>
              </a:rPr>
              <a:t>Electrodes</a:t>
            </a:r>
            <a:r>
              <a:rPr lang="it-IT" dirty="0">
                <a:solidFill>
                  <a:srgbClr val="0070C0"/>
                </a:solidFill>
              </a:rPr>
              <a:t>:</a:t>
            </a:r>
          </a:p>
          <a:p>
            <a:pPr marL="285750" indent="-285750">
              <a:buFontTx/>
              <a:buChar char="-"/>
            </a:pPr>
            <a:r>
              <a:rPr lang="it-IT" dirty="0">
                <a:solidFill>
                  <a:srgbClr val="0070C0"/>
                </a:solidFill>
              </a:rPr>
              <a:t>GR10MM0808</a:t>
            </a:r>
          </a:p>
          <a:p>
            <a:pPr marL="285750" indent="-285750">
              <a:buFontTx/>
              <a:buChar char="-"/>
            </a:pPr>
            <a:r>
              <a:rPr lang="it-IT" dirty="0">
                <a:solidFill>
                  <a:srgbClr val="0070C0"/>
                </a:solidFill>
              </a:rPr>
              <a:t>GR04MM1305</a:t>
            </a:r>
          </a:p>
          <a:p>
            <a:pPr marL="285750" indent="-285750">
              <a:buFontTx/>
              <a:buChar char="-"/>
            </a:pPr>
            <a:r>
              <a:rPr lang="it-IT" dirty="0">
                <a:solidFill>
                  <a:srgbClr val="0070C0"/>
                </a:solidFill>
              </a:rPr>
              <a:t>GR08MM1305</a:t>
            </a:r>
          </a:p>
          <a:p>
            <a:pPr marL="285750" indent="-285750">
              <a:buFontTx/>
              <a:buChar char="-"/>
            </a:pPr>
            <a:r>
              <a:rPr lang="it-IT" dirty="0">
                <a:solidFill>
                  <a:srgbClr val="0070C0"/>
                </a:solidFill>
              </a:rPr>
              <a:t>GR100ML1305</a:t>
            </a:r>
          </a:p>
          <a:p>
            <a:endParaRPr lang="it-IT" dirty="0">
              <a:solidFill>
                <a:srgbClr val="0070C0"/>
              </a:solidFill>
            </a:endParaRPr>
          </a:p>
          <a:p>
            <a:r>
              <a:rPr lang="it-IT" dirty="0">
                <a:solidFill>
                  <a:srgbClr val="0070C0"/>
                </a:solidFill>
              </a:rPr>
              <a:t>Recording </a:t>
            </a:r>
            <a:r>
              <a:rPr lang="it-IT" dirty="0" err="1">
                <a:solidFill>
                  <a:srgbClr val="0070C0"/>
                </a:solidFill>
              </a:rPr>
              <a:t>Modalities</a:t>
            </a:r>
            <a:r>
              <a:rPr lang="it-IT" dirty="0">
                <a:solidFill>
                  <a:srgbClr val="0070C0"/>
                </a:solidFill>
              </a:rPr>
              <a:t>: </a:t>
            </a:r>
          </a:p>
          <a:p>
            <a:pPr marL="285750" indent="-285750">
              <a:buFontTx/>
              <a:buChar char="-"/>
            </a:pPr>
            <a:r>
              <a:rPr lang="it-IT" dirty="0" err="1">
                <a:solidFill>
                  <a:srgbClr val="0070C0"/>
                </a:solidFill>
              </a:rPr>
              <a:t>Monopolar</a:t>
            </a:r>
            <a:r>
              <a:rPr lang="it-IT" dirty="0">
                <a:solidFill>
                  <a:srgbClr val="0070C0"/>
                </a:solidFill>
              </a:rPr>
              <a:t> (M)</a:t>
            </a:r>
          </a:p>
          <a:p>
            <a:endParaRPr lang="it-IT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14176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8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80803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olo 1"/>
          <p:cNvSpPr txBox="1">
            <a:spLocks/>
          </p:cNvSpPr>
          <p:nvPr/>
        </p:nvSpPr>
        <p:spPr>
          <a:xfrm>
            <a:off x="827584" y="0"/>
            <a:ext cx="8316416" cy="7647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cy-GB" sz="3200" b="1" dirty="0">
                <a:solidFill>
                  <a:schemeClr val="accent1">
                    <a:lumMod val="75000"/>
                  </a:schemeClr>
                </a:solidFill>
                <a:latin typeface="Arial" charset="0"/>
                <a:cs typeface="Arial" charset="0"/>
              </a:rPr>
              <a:t>EEG-Cap</a:t>
            </a:r>
            <a:endParaRPr kumimoji="0" lang="cy-GB" sz="32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Arial" charset="0"/>
              <a:cs typeface="Arial" charset="0"/>
            </a:endParaRP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6672D53C-D0B1-4E32-84CF-FFD40F7BCD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73828"/>
            <a:ext cx="7560840" cy="5040560"/>
          </a:xfrm>
          <a:prstGeom prst="rect">
            <a:avLst/>
          </a:prstGeom>
        </p:spPr>
      </p:pic>
      <p:sp>
        <p:nvSpPr>
          <p:cNvPr id="22" name="Rettangolo 21">
            <a:extLst>
              <a:ext uri="{FF2B5EF4-FFF2-40B4-BE49-F238E27FC236}">
                <a16:creationId xmlns:a16="http://schemas.microsoft.com/office/drawing/2014/main" id="{489CA12A-2368-45F1-98EF-7AF58FFD31F4}"/>
              </a:ext>
            </a:extLst>
          </p:cNvPr>
          <p:cNvSpPr/>
          <p:nvPr/>
        </p:nvSpPr>
        <p:spPr>
          <a:xfrm>
            <a:off x="5633913" y="1529408"/>
            <a:ext cx="3248005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dirty="0">
                <a:solidFill>
                  <a:srgbClr val="0070C0"/>
                </a:solidFill>
              </a:rPr>
              <a:t>Cap for </a:t>
            </a:r>
            <a:r>
              <a:rPr lang="it-IT" dirty="0" err="1">
                <a:solidFill>
                  <a:srgbClr val="0070C0"/>
                </a:solidFill>
              </a:rPr>
              <a:t>Electroencephalography</a:t>
            </a:r>
            <a:r>
              <a:rPr lang="it-IT" dirty="0">
                <a:solidFill>
                  <a:srgbClr val="0070C0"/>
                </a:solidFill>
              </a:rPr>
              <a:t>:</a:t>
            </a:r>
          </a:p>
          <a:p>
            <a:pPr marL="285750" indent="-285750">
              <a:buFontTx/>
              <a:buChar char="-"/>
            </a:pPr>
            <a:r>
              <a:rPr lang="it-IT" dirty="0">
                <a:solidFill>
                  <a:srgbClr val="0070C0"/>
                </a:solidFill>
              </a:rPr>
              <a:t>with 20 </a:t>
            </a:r>
            <a:r>
              <a:rPr lang="it-IT" dirty="0" err="1">
                <a:solidFill>
                  <a:srgbClr val="0070C0"/>
                </a:solidFill>
              </a:rPr>
              <a:t>channels</a:t>
            </a:r>
            <a:endParaRPr lang="it-IT" dirty="0">
              <a:solidFill>
                <a:srgbClr val="0070C0"/>
              </a:solidFill>
            </a:endParaRPr>
          </a:p>
          <a:p>
            <a:pPr marL="285750" indent="-285750">
              <a:buFontTx/>
              <a:buChar char="-"/>
            </a:pPr>
            <a:r>
              <a:rPr lang="it-IT" dirty="0">
                <a:solidFill>
                  <a:srgbClr val="0070C0"/>
                </a:solidFill>
              </a:rPr>
              <a:t>with 64 </a:t>
            </a:r>
            <a:r>
              <a:rPr lang="it-IT" dirty="0" err="1">
                <a:solidFill>
                  <a:srgbClr val="0070C0"/>
                </a:solidFill>
              </a:rPr>
              <a:t>channels</a:t>
            </a:r>
            <a:endParaRPr lang="it-IT" dirty="0">
              <a:solidFill>
                <a:srgbClr val="0070C0"/>
              </a:solidFill>
            </a:endParaRPr>
          </a:p>
          <a:p>
            <a:endParaRPr lang="it-IT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30570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8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80803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olo 1"/>
          <p:cNvSpPr txBox="1">
            <a:spLocks/>
          </p:cNvSpPr>
          <p:nvPr/>
        </p:nvSpPr>
        <p:spPr>
          <a:xfrm>
            <a:off x="827584" y="0"/>
            <a:ext cx="8316416" cy="7647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 charset="0"/>
                <a:cs typeface="Arial" charset="0"/>
              </a:rPr>
              <a:t>SP-BOX-QR</a:t>
            </a:r>
          </a:p>
        </p:txBody>
      </p:sp>
      <p:sp>
        <p:nvSpPr>
          <p:cNvPr id="17" name="Rettangolo 16"/>
          <p:cNvSpPr/>
          <p:nvPr/>
        </p:nvSpPr>
        <p:spPr>
          <a:xfrm>
            <a:off x="6804248" y="764704"/>
            <a:ext cx="17613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dirty="0">
                <a:solidFill>
                  <a:srgbClr val="0070C0"/>
                </a:solidFill>
              </a:rPr>
              <a:t>4 Fischer to 1 ZIF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02ABA006-85B1-4540-9D70-EA3A9FF0DA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1268760"/>
            <a:ext cx="7143750" cy="476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73933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8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80803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Immagine 2" descr="Immagine che contiene interni, proiettore, adattatore&#10;&#10;Descrizione generata automaticamente">
            <a:extLst>
              <a:ext uri="{FF2B5EF4-FFF2-40B4-BE49-F238E27FC236}">
                <a16:creationId xmlns:a16="http://schemas.microsoft.com/office/drawing/2014/main" id="{95E80B27-E894-4C7A-B0D4-FF3E73D265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048374" y="856839"/>
            <a:ext cx="4443567" cy="2962378"/>
          </a:xfrm>
          <a:prstGeom prst="rect">
            <a:avLst/>
          </a:prstGeom>
        </p:spPr>
      </p:pic>
      <p:sp>
        <p:nvSpPr>
          <p:cNvPr id="5" name="Titolo 1"/>
          <p:cNvSpPr txBox="1">
            <a:spLocks/>
          </p:cNvSpPr>
          <p:nvPr/>
        </p:nvSpPr>
        <p:spPr>
          <a:xfrm>
            <a:off x="-108520" y="38914"/>
            <a:ext cx="8316416" cy="7647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cy-GB" sz="3200" b="1" dirty="0">
                <a:solidFill>
                  <a:schemeClr val="accent1">
                    <a:lumMod val="75000"/>
                  </a:schemeClr>
                </a:solidFill>
                <a:latin typeface="Arial" charset="0"/>
                <a:cs typeface="Arial" charset="0"/>
              </a:rPr>
              <a:t>Forza-b</a:t>
            </a:r>
            <a:endParaRPr kumimoji="0" lang="cy-GB" sz="32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Arial" charset="0"/>
              <a:cs typeface="Arial" charset="0"/>
            </a:endParaRPr>
          </a:p>
        </p:txBody>
      </p:sp>
      <p:grpSp>
        <p:nvGrpSpPr>
          <p:cNvPr id="7" name="Gruppo 6">
            <a:extLst>
              <a:ext uri="{FF2B5EF4-FFF2-40B4-BE49-F238E27FC236}">
                <a16:creationId xmlns:a16="http://schemas.microsoft.com/office/drawing/2014/main" id="{F5BE4085-9452-43DE-B387-5E3F3D1EF811}"/>
              </a:ext>
            </a:extLst>
          </p:cNvPr>
          <p:cNvGrpSpPr/>
          <p:nvPr/>
        </p:nvGrpSpPr>
        <p:grpSpPr>
          <a:xfrm>
            <a:off x="1225399" y="633034"/>
            <a:ext cx="6891027" cy="3558423"/>
            <a:chOff x="-1363370" y="305920"/>
            <a:chExt cx="6892004" cy="3558919"/>
          </a:xfrm>
        </p:grpSpPr>
        <p:grpSp>
          <p:nvGrpSpPr>
            <p:cNvPr id="8" name="Gruppo 7">
              <a:extLst>
                <a:ext uri="{FF2B5EF4-FFF2-40B4-BE49-F238E27FC236}">
                  <a16:creationId xmlns:a16="http://schemas.microsoft.com/office/drawing/2014/main" id="{07E0C4A1-5C89-4F2A-8CF9-DEA9958546A2}"/>
                </a:ext>
              </a:extLst>
            </p:cNvPr>
            <p:cNvGrpSpPr/>
            <p:nvPr/>
          </p:nvGrpSpPr>
          <p:grpSpPr>
            <a:xfrm>
              <a:off x="-1363370" y="305920"/>
              <a:ext cx="6892004" cy="3558919"/>
              <a:chOff x="-1363370" y="305920"/>
              <a:chExt cx="6892004" cy="3558919"/>
            </a:xfrm>
          </p:grpSpPr>
          <p:grpSp>
            <p:nvGrpSpPr>
              <p:cNvPr id="14" name="Gruppo 13">
                <a:extLst>
                  <a:ext uri="{FF2B5EF4-FFF2-40B4-BE49-F238E27FC236}">
                    <a16:creationId xmlns:a16="http://schemas.microsoft.com/office/drawing/2014/main" id="{9618A13D-FF35-4DC0-9B0E-C8B6EA2C9985}"/>
                  </a:ext>
                </a:extLst>
              </p:cNvPr>
              <p:cNvGrpSpPr/>
              <p:nvPr/>
            </p:nvGrpSpPr>
            <p:grpSpPr>
              <a:xfrm>
                <a:off x="-1363370" y="305920"/>
                <a:ext cx="6892004" cy="3558919"/>
                <a:chOff x="-1239545" y="-94130"/>
                <a:chExt cx="6892004" cy="3558919"/>
              </a:xfrm>
            </p:grpSpPr>
            <p:grpSp>
              <p:nvGrpSpPr>
                <p:cNvPr id="15" name="Gruppo 14">
                  <a:extLst>
                    <a:ext uri="{FF2B5EF4-FFF2-40B4-BE49-F238E27FC236}">
                      <a16:creationId xmlns:a16="http://schemas.microsoft.com/office/drawing/2014/main" id="{59232070-0489-45F9-88B6-2D4B8CCF697A}"/>
                    </a:ext>
                  </a:extLst>
                </p:cNvPr>
                <p:cNvGrpSpPr/>
                <p:nvPr/>
              </p:nvGrpSpPr>
              <p:grpSpPr>
                <a:xfrm>
                  <a:off x="-1239545" y="-94130"/>
                  <a:ext cx="6892004" cy="3558919"/>
                  <a:chOff x="-1239545" y="-94130"/>
                  <a:chExt cx="6892004" cy="3558919"/>
                </a:xfrm>
              </p:grpSpPr>
              <p:sp>
                <p:nvSpPr>
                  <p:cNvPr id="17" name="Text Box 2369">
                    <a:extLst>
                      <a:ext uri="{FF2B5EF4-FFF2-40B4-BE49-F238E27FC236}">
                        <a16:creationId xmlns:a16="http://schemas.microsoft.com/office/drawing/2014/main" id="{6417DF64-13A3-4CC0-A954-2040C6161714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-1239545" y="2718222"/>
                    <a:ext cx="2212652" cy="74656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rot="0" vert="horz" wrap="square" lIns="91440" tIns="45720" rIns="91440" bIns="45720" anchor="t" anchorCtr="0" upright="1">
                    <a:noAutofit/>
                  </a:bodyPr>
                  <a:lstStyle/>
                  <a:p>
                    <a:pPr>
                      <a:lnSpc>
                        <a:spcPct val="150000"/>
                      </a:lnSpc>
                    </a:pPr>
                    <a:r>
                      <a:rPr lang="en-GB" sz="1600" dirty="0">
                        <a:solidFill>
                          <a:srgbClr val="0070C0"/>
                        </a:solidFill>
                      </a:rPr>
                      <a:t>BNC Output Connector</a:t>
                    </a:r>
                    <a:endParaRPr lang="it-IT" sz="1600" dirty="0">
                      <a:solidFill>
                        <a:srgbClr val="0070C0"/>
                      </a:solidFill>
                    </a:endParaRPr>
                  </a:p>
                </p:txBody>
              </p:sp>
              <p:grpSp>
                <p:nvGrpSpPr>
                  <p:cNvPr id="18" name="Gruppo 17">
                    <a:extLst>
                      <a:ext uri="{FF2B5EF4-FFF2-40B4-BE49-F238E27FC236}">
                        <a16:creationId xmlns:a16="http://schemas.microsoft.com/office/drawing/2014/main" id="{0BA59F5C-39F9-4797-8F0E-71E54016C97D}"/>
                      </a:ext>
                    </a:extLst>
                  </p:cNvPr>
                  <p:cNvGrpSpPr/>
                  <p:nvPr/>
                </p:nvGrpSpPr>
                <p:grpSpPr>
                  <a:xfrm>
                    <a:off x="-514894" y="-94130"/>
                    <a:ext cx="6167353" cy="3152293"/>
                    <a:chOff x="923381" y="-84605"/>
                    <a:chExt cx="6167353" cy="3152293"/>
                  </a:xfrm>
                </p:grpSpPr>
                <p:sp>
                  <p:nvSpPr>
                    <p:cNvPr id="19" name="Text Box 2367">
                      <a:extLst>
                        <a:ext uri="{FF2B5EF4-FFF2-40B4-BE49-F238E27FC236}">
                          <a16:creationId xmlns:a16="http://schemas.microsoft.com/office/drawing/2014/main" id="{BBB1C16D-E761-4FE3-AD81-F759031596FC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923381" y="1316862"/>
                      <a:ext cx="1696536" cy="719533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rot="0" vert="horz" wrap="square" lIns="91440" tIns="45720" rIns="91440" bIns="45720" anchor="t" anchorCtr="0" upright="1">
                      <a:noAutofit/>
                    </a:bodyPr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GB" sz="1600" dirty="0">
                          <a:solidFill>
                            <a:srgbClr val="0070C0"/>
                          </a:solidFill>
                        </a:rPr>
                        <a:t>Gain</a:t>
                      </a:r>
                      <a:endParaRPr lang="it-IT" sz="1600" dirty="0">
                        <a:solidFill>
                          <a:srgbClr val="0070C0"/>
                        </a:solidFill>
                      </a:endParaRPr>
                    </a:p>
                  </p:txBody>
                </p:sp>
                <p:grpSp>
                  <p:nvGrpSpPr>
                    <p:cNvPr id="20" name="Gruppo 19">
                      <a:extLst>
                        <a:ext uri="{FF2B5EF4-FFF2-40B4-BE49-F238E27FC236}">
                          <a16:creationId xmlns:a16="http://schemas.microsoft.com/office/drawing/2014/main" id="{4141C958-A3B4-4772-9854-646AC8380685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562100" y="-84605"/>
                      <a:ext cx="5528634" cy="3152293"/>
                      <a:chOff x="647700" y="-84605"/>
                      <a:chExt cx="5528634" cy="3152293"/>
                    </a:xfrm>
                  </p:grpSpPr>
                  <p:grpSp>
                    <p:nvGrpSpPr>
                      <p:cNvPr id="21" name="Gruppo 20">
                        <a:extLst>
                          <a:ext uri="{FF2B5EF4-FFF2-40B4-BE49-F238E27FC236}">
                            <a16:creationId xmlns:a16="http://schemas.microsoft.com/office/drawing/2014/main" id="{1077870D-9049-4AFC-984D-5045E94A67A6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647700" y="-84605"/>
                        <a:ext cx="5528634" cy="3152293"/>
                        <a:chOff x="95250" y="-84605"/>
                        <a:chExt cx="5528634" cy="3152293"/>
                      </a:xfrm>
                    </p:grpSpPr>
                    <p:grpSp>
                      <p:nvGrpSpPr>
                        <p:cNvPr id="23" name="Gruppo 22">
                          <a:extLst>
                            <a:ext uri="{FF2B5EF4-FFF2-40B4-BE49-F238E27FC236}">
                              <a16:creationId xmlns:a16="http://schemas.microsoft.com/office/drawing/2014/main" id="{7DC1D770-9E76-497A-8622-B18A50C1DA8B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95250" y="-84605"/>
                          <a:ext cx="5528634" cy="3152293"/>
                          <a:chOff x="95250" y="-84605"/>
                          <a:chExt cx="5528634" cy="3152293"/>
                        </a:xfrm>
                      </p:grpSpPr>
                      <p:sp>
                        <p:nvSpPr>
                          <p:cNvPr id="25" name="Text Box 2373">
                            <a:extLst>
                              <a:ext uri="{FF2B5EF4-FFF2-40B4-BE49-F238E27FC236}">
                                <a16:creationId xmlns:a16="http://schemas.microsoft.com/office/drawing/2014/main" id="{2931C660-5AEF-448F-B3B0-182ACCBC4E2F}"/>
                              </a:ext>
                            </a:extLst>
                          </p:cNvPr>
                          <p:cNvSpPr txBox="1"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2796093" y="-84605"/>
                            <a:ext cx="1679135" cy="742829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rot="0" vert="horz" wrap="square" lIns="91440" tIns="45720" rIns="91440" bIns="45720" anchor="t" anchorCtr="0" upright="1">
                            <a:noAutofit/>
                          </a:bodyPr>
                          <a:lstStyle/>
                          <a:p>
                            <a:pPr>
                              <a:lnSpc>
                                <a:spcPct val="150000"/>
                              </a:lnSpc>
                            </a:pPr>
                            <a:r>
                              <a:rPr lang="en-GB" sz="1600" dirty="0">
                                <a:solidFill>
                                  <a:srgbClr val="0070C0"/>
                                </a:solidFill>
                              </a:rPr>
                              <a:t>Load cell input</a:t>
                            </a:r>
                            <a:endParaRPr lang="it-IT" sz="1600" dirty="0">
                              <a:solidFill>
                                <a:srgbClr val="0070C0"/>
                              </a:solidFill>
                            </a:endParaRPr>
                          </a:p>
                        </p:txBody>
                      </p:sp>
                      <p:grpSp>
                        <p:nvGrpSpPr>
                          <p:cNvPr id="26" name="Gruppo 25">
                            <a:extLst>
                              <a:ext uri="{FF2B5EF4-FFF2-40B4-BE49-F238E27FC236}">
                                <a16:creationId xmlns:a16="http://schemas.microsoft.com/office/drawing/2014/main" id="{F7DD1839-4C59-491A-AD56-421FA85DB5F7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95250" y="119674"/>
                            <a:ext cx="5528634" cy="2948014"/>
                            <a:chOff x="95250" y="14899"/>
                            <a:chExt cx="5528634" cy="2948014"/>
                          </a:xfrm>
                        </p:grpSpPr>
                        <p:sp>
                          <p:nvSpPr>
                            <p:cNvPr id="27" name="AutoShape 2366">
                              <a:extLst>
                                <a:ext uri="{FF2B5EF4-FFF2-40B4-BE49-F238E27FC236}">
                                  <a16:creationId xmlns:a16="http://schemas.microsoft.com/office/drawing/2014/main" id="{F25E5ACF-B989-4E07-AF85-076624FC1CF8}"/>
                                </a:ext>
                              </a:extLst>
                            </p:cNvPr>
                            <p:cNvSpPr>
                              <a:spLocks noChangeArrowheads="1"/>
                            </p:cNvSpPr>
                            <p:nvPr/>
                          </p:nvSpPr>
                          <p:spPr bwMode="auto">
                            <a:xfrm>
                              <a:off x="95250" y="1463993"/>
                              <a:ext cx="419099" cy="85725"/>
                            </a:xfrm>
                            <a:prstGeom prst="rightArrow">
                              <a:avLst>
                                <a:gd name="adj1" fmla="val 50000"/>
                                <a:gd name="adj2" fmla="val 122222"/>
                              </a:avLst>
                            </a:prstGeom>
                            <a:solidFill>
                              <a:srgbClr val="000000"/>
                            </a:solidFill>
                            <a:ln>
                              <a:noFill/>
                            </a:ln>
                            <a:extLst>
                              <a:ext uri="{91240B29-F687-4F45-9708-019B960494DF}">
                                <a14:hiddenLine xmlns:a14="http://schemas.microsoft.com/office/drawing/2010/main"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</a:extLst>
                          </p:spPr>
                          <p:txBody>
                            <a:bodyPr rot="0" vert="horz" wrap="square" lIns="91440" tIns="45720" rIns="91440" bIns="45720" anchor="t" anchorCtr="0" upright="1">
                              <a:noAutofit/>
                            </a:bodyPr>
                            <a:lstStyle/>
                            <a:p>
                              <a:endParaRPr lang="it-IT"/>
                            </a:p>
                          </p:txBody>
                        </p:sp>
                        <p:sp>
                          <p:nvSpPr>
                            <p:cNvPr id="28" name="AutoShape 2368">
                              <a:extLst>
                                <a:ext uri="{FF2B5EF4-FFF2-40B4-BE49-F238E27FC236}">
                                  <a16:creationId xmlns:a16="http://schemas.microsoft.com/office/drawing/2014/main" id="{7967AB99-5764-4B93-A17E-6B59027BCDB5}"/>
                                </a:ext>
                              </a:extLst>
                            </p:cNvPr>
                            <p:cNvSpPr>
                              <a:spLocks noChangeArrowheads="1"/>
                            </p:cNvSpPr>
                            <p:nvPr/>
                          </p:nvSpPr>
                          <p:spPr bwMode="auto">
                            <a:xfrm>
                              <a:off x="820867" y="2847553"/>
                              <a:ext cx="529708" cy="115360"/>
                            </a:xfrm>
                            <a:prstGeom prst="rightArrow">
                              <a:avLst>
                                <a:gd name="adj1" fmla="val 50000"/>
                                <a:gd name="adj2" fmla="val 102057"/>
                              </a:avLst>
                            </a:prstGeom>
                            <a:solidFill>
                              <a:srgbClr val="000000"/>
                            </a:solidFill>
                            <a:ln>
                              <a:noFill/>
                            </a:ln>
                            <a:extLst>
                              <a:ext uri="{91240B29-F687-4F45-9708-019B960494DF}">
                                <a14:hiddenLine xmlns:a14="http://schemas.microsoft.com/office/drawing/2010/main"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</a:extLst>
                          </p:spPr>
                          <p:txBody>
                            <a:bodyPr rot="0" vert="horz" wrap="square" lIns="91440" tIns="45720" rIns="91440" bIns="45720" anchor="t" anchorCtr="0" upright="1">
                              <a:noAutofit/>
                            </a:bodyPr>
                            <a:lstStyle/>
                            <a:p>
                              <a:endParaRPr lang="it-IT"/>
                            </a:p>
                          </p:txBody>
                        </p:sp>
                        <p:sp>
                          <p:nvSpPr>
                            <p:cNvPr id="29" name="AutoShape 2370">
                              <a:extLst>
                                <a:ext uri="{FF2B5EF4-FFF2-40B4-BE49-F238E27FC236}">
                                  <a16:creationId xmlns:a16="http://schemas.microsoft.com/office/drawing/2014/main" id="{2B09F118-AF5D-49DD-9047-59048B3AEFFC}"/>
                                </a:ext>
                              </a:extLst>
                            </p:cNvPr>
                            <p:cNvSpPr>
                              <a:spLocks noChangeArrowheads="1"/>
                            </p:cNvSpPr>
                            <p:nvPr/>
                          </p:nvSpPr>
                          <p:spPr bwMode="auto">
                            <a:xfrm>
                              <a:off x="2857527" y="771110"/>
                              <a:ext cx="419100" cy="90805"/>
                            </a:xfrm>
                            <a:prstGeom prst="leftArrow">
                              <a:avLst>
                                <a:gd name="adj1" fmla="val 50000"/>
                                <a:gd name="adj2" fmla="val 115385"/>
                              </a:avLst>
                            </a:prstGeom>
                            <a:solidFill>
                              <a:srgbClr val="000000"/>
                            </a:solidFill>
                            <a:ln>
                              <a:noFill/>
                            </a:ln>
                            <a:extLst>
                              <a:ext uri="{91240B29-F687-4F45-9708-019B960494DF}">
                                <a14:hiddenLine xmlns:a14="http://schemas.microsoft.com/office/drawing/2010/main"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</a:extLst>
                          </p:spPr>
                          <p:txBody>
                            <a:bodyPr rot="0" vert="horz" wrap="square" lIns="91440" tIns="45720" rIns="91440" bIns="45720" anchor="t" anchorCtr="0" upright="1">
                              <a:noAutofit/>
                            </a:bodyPr>
                            <a:lstStyle/>
                            <a:p>
                              <a:endParaRPr lang="it-IT"/>
                            </a:p>
                          </p:txBody>
                        </p:sp>
                        <p:sp>
                          <p:nvSpPr>
                            <p:cNvPr id="30" name="AutoShape 2371">
                              <a:extLst>
                                <a:ext uri="{FF2B5EF4-FFF2-40B4-BE49-F238E27FC236}">
                                  <a16:creationId xmlns:a16="http://schemas.microsoft.com/office/drawing/2014/main" id="{D7C19ADA-91C2-4D7A-9299-066E8AC545C0}"/>
                                </a:ext>
                              </a:extLst>
                            </p:cNvPr>
                            <p:cNvSpPr>
                              <a:spLocks noChangeArrowheads="1"/>
                            </p:cNvSpPr>
                            <p:nvPr/>
                          </p:nvSpPr>
                          <p:spPr bwMode="auto">
                            <a:xfrm>
                              <a:off x="2649369" y="2074353"/>
                              <a:ext cx="419100" cy="90805"/>
                            </a:xfrm>
                            <a:prstGeom prst="leftArrow">
                              <a:avLst>
                                <a:gd name="adj1" fmla="val 50000"/>
                                <a:gd name="adj2" fmla="val 115385"/>
                              </a:avLst>
                            </a:prstGeom>
                            <a:solidFill>
                              <a:srgbClr val="000000"/>
                            </a:solidFill>
                            <a:ln>
                              <a:noFill/>
                            </a:ln>
                            <a:extLst>
                              <a:ext uri="{91240B29-F687-4F45-9708-019B960494DF}">
                                <a14:hiddenLine xmlns:a14="http://schemas.microsoft.com/office/drawing/2010/main"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</a:extLst>
                          </p:spPr>
                          <p:txBody>
                            <a:bodyPr rot="0" vert="horz" wrap="square" lIns="91440" tIns="45720" rIns="91440" bIns="45720" anchor="t" anchorCtr="0" upright="1">
                              <a:noAutofit/>
                            </a:bodyPr>
                            <a:lstStyle/>
                            <a:p>
                              <a:endParaRPr lang="it-IT"/>
                            </a:p>
                          </p:txBody>
                        </p:sp>
                        <p:sp>
                          <p:nvSpPr>
                            <p:cNvPr id="31" name="AutoShape 2372">
                              <a:extLst>
                                <a:ext uri="{FF2B5EF4-FFF2-40B4-BE49-F238E27FC236}">
                                  <a16:creationId xmlns:a16="http://schemas.microsoft.com/office/drawing/2014/main" id="{874A92A3-2FDB-44D9-A3E9-095B2F7D5EEE}"/>
                                </a:ext>
                              </a:extLst>
                            </p:cNvPr>
                            <p:cNvSpPr>
                              <a:spLocks noChangeArrowheads="1"/>
                            </p:cNvSpPr>
                            <p:nvPr/>
                          </p:nvSpPr>
                          <p:spPr bwMode="auto">
                            <a:xfrm>
                              <a:off x="2330216" y="14899"/>
                              <a:ext cx="419100" cy="90805"/>
                            </a:xfrm>
                            <a:prstGeom prst="leftArrow">
                              <a:avLst>
                                <a:gd name="adj1" fmla="val 50000"/>
                                <a:gd name="adj2" fmla="val 115385"/>
                              </a:avLst>
                            </a:prstGeom>
                            <a:solidFill>
                              <a:srgbClr val="000000"/>
                            </a:solidFill>
                            <a:ln>
                              <a:noFill/>
                            </a:ln>
                            <a:extLst>
                              <a:ext uri="{91240B29-F687-4F45-9708-019B960494DF}">
                                <a14:hiddenLine xmlns:a14="http://schemas.microsoft.com/office/drawing/2010/main"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</a:extLst>
                          </p:spPr>
                          <p:txBody>
                            <a:bodyPr rot="0" vert="horz" wrap="square" lIns="91440" tIns="45720" rIns="91440" bIns="45720" anchor="t" anchorCtr="0" upright="1">
                              <a:noAutofit/>
                            </a:bodyPr>
                            <a:lstStyle/>
                            <a:p>
                              <a:endParaRPr lang="it-IT" dirty="0"/>
                            </a:p>
                          </p:txBody>
                        </p:sp>
                        <p:sp>
                          <p:nvSpPr>
                            <p:cNvPr id="32" name="Text Box 2374">
                              <a:extLst>
                                <a:ext uri="{FF2B5EF4-FFF2-40B4-BE49-F238E27FC236}">
                                  <a16:creationId xmlns:a16="http://schemas.microsoft.com/office/drawing/2014/main" id="{2ACCB261-DBED-411D-8AE9-8CB46EEFF0CA}"/>
                                </a:ext>
                              </a:extLst>
                            </p:cNvPr>
                            <p:cNvSpPr txBox="1">
                              <a:spLocks noChangeArrowheads="1"/>
                            </p:cNvSpPr>
                            <p:nvPr/>
                          </p:nvSpPr>
                          <p:spPr bwMode="auto">
                            <a:xfrm>
                              <a:off x="3276628" y="522339"/>
                              <a:ext cx="2347256" cy="663996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  <a:ext uri="{91240B29-F687-4F45-9708-019B960494DF}">
                                <a14:hiddenLine xmlns:a14="http://schemas.microsoft.com/office/drawing/2010/main"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</a:extLst>
                          </p:spPr>
                          <p:txBody>
                            <a:bodyPr rot="0" vert="horz" wrap="square" lIns="91440" tIns="45720" rIns="91440" bIns="45720" anchor="t" anchorCtr="0" upright="1">
                              <a:noAutofit/>
                            </a:bodyPr>
                            <a:lstStyle/>
                            <a:p>
                              <a:pPr>
                                <a:lnSpc>
                                  <a:spcPct val="150000"/>
                                </a:lnSpc>
                              </a:pPr>
                              <a:r>
                                <a:rPr lang="en-GB" sz="1600" dirty="0">
                                  <a:solidFill>
                                    <a:srgbClr val="0070C0"/>
                                  </a:solidFill>
                                </a:rPr>
                                <a:t>USB Connector</a:t>
                              </a:r>
                              <a:endParaRPr lang="it-IT" sz="1600" dirty="0">
                                <a:solidFill>
                                  <a:srgbClr val="0070C0"/>
                                </a:solidFill>
                              </a:endParaRPr>
                            </a:p>
                          </p:txBody>
                        </p:sp>
                      </p:grpSp>
                    </p:grpSp>
                    <p:sp>
                      <p:nvSpPr>
                        <p:cNvPr id="24" name="AutoShape 2362">
                          <a:extLst>
                            <a:ext uri="{FF2B5EF4-FFF2-40B4-BE49-F238E27FC236}">
                              <a16:creationId xmlns:a16="http://schemas.microsoft.com/office/drawing/2014/main" id="{BCFB8EEC-A2D7-409C-B17E-37AD4517FFAE}"/>
                            </a:ext>
                          </a:extLst>
                        </p:cNvPr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 rot="10800000">
                          <a:off x="2525175" y="1562416"/>
                          <a:ext cx="419100" cy="90805"/>
                        </a:xfrm>
                        <a:prstGeom prst="rightArrow">
                          <a:avLst>
                            <a:gd name="adj1" fmla="val 50000"/>
                            <a:gd name="adj2" fmla="val 115385"/>
                          </a:avLst>
                        </a:prstGeom>
                        <a:solidFill>
                          <a:srgbClr val="000000"/>
                        </a:solidFill>
                        <a:ln>
                          <a:noFill/>
                        </a:ln>
                        <a:extLs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  <p:txBody>
                        <a:bodyPr rot="0" vert="horz" wrap="square" lIns="91440" tIns="45720" rIns="91440" bIns="45720" anchor="t" anchorCtr="0" upright="1">
                          <a:noAutofit/>
                        </a:bodyPr>
                        <a:lstStyle/>
                        <a:p>
                          <a:endParaRPr lang="it-IT"/>
                        </a:p>
                      </p:txBody>
                    </p:sp>
                  </p:grpSp>
                  <p:sp>
                    <p:nvSpPr>
                      <p:cNvPr id="22" name="Text Box 2375">
                        <a:extLst>
                          <a:ext uri="{FF2B5EF4-FFF2-40B4-BE49-F238E27FC236}">
                            <a16:creationId xmlns:a16="http://schemas.microsoft.com/office/drawing/2014/main" id="{77EAA765-4BA3-48B1-A776-44226789A5C2}"/>
                          </a:ext>
                        </a:extLst>
                      </p:cNvPr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3711334" y="1962974"/>
                        <a:ext cx="2275227" cy="79615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rot="0" vert="horz" wrap="square" lIns="91440" tIns="45720" rIns="91440" bIns="45720" anchor="t" anchorCtr="0" upright="1">
                        <a:noAutofit/>
                      </a:bodyPr>
                      <a:lstStyle/>
                      <a:p>
                        <a:pPr>
                          <a:lnSpc>
                            <a:spcPct val="150000"/>
                          </a:lnSpc>
                        </a:pPr>
                        <a:r>
                          <a:rPr lang="en-GB" sz="1600" dirty="0">
                            <a:solidFill>
                              <a:srgbClr val="0070C0"/>
                            </a:solidFill>
                          </a:rPr>
                          <a:t>Switch</a:t>
                        </a:r>
                        <a:endParaRPr lang="it-IT" sz="1600" dirty="0">
                          <a:solidFill>
                            <a:srgbClr val="0070C0"/>
                          </a:solidFill>
                        </a:endParaRPr>
                      </a:p>
                    </p:txBody>
                  </p:sp>
                </p:grpSp>
              </p:grpSp>
            </p:grpSp>
            <p:sp>
              <p:nvSpPr>
                <p:cNvPr id="16" name="Text Box 2363">
                  <a:extLst>
                    <a:ext uri="{FF2B5EF4-FFF2-40B4-BE49-F238E27FC236}">
                      <a16:creationId xmlns:a16="http://schemas.microsoft.com/office/drawing/2014/main" id="{AE533D11-8EE2-4235-945C-81E374169B6D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022698" y="1317976"/>
                  <a:ext cx="1788093" cy="66399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en-US" sz="1600" dirty="0">
                      <a:solidFill>
                        <a:srgbClr val="0070C0"/>
                      </a:solidFill>
                    </a:rPr>
                    <a:t>Offset Null</a:t>
                  </a:r>
                  <a:endParaRPr lang="it-IT" sz="1600" dirty="0">
                    <a:solidFill>
                      <a:srgbClr val="0070C0"/>
                    </a:solidFill>
                  </a:endParaRPr>
                </a:p>
                <a:p>
                  <a:pPr algn="just">
                    <a:lnSpc>
                      <a:spcPct val="150000"/>
                    </a:lnSpc>
                  </a:pPr>
                  <a:r>
                    <a:rPr lang="en-GB" sz="1600" dirty="0">
                      <a:effectLst/>
                      <a:latin typeface="Tahoma" panose="020B0604030504040204" pitchFamily="34" charset="0"/>
                      <a:ea typeface="Times New Roman" panose="02020603050405020304" pitchFamily="18" charset="0"/>
                    </a:rPr>
                    <a:t> </a:t>
                  </a:r>
                  <a:endParaRPr lang="it-IT" sz="1600" dirty="0">
                    <a:effectLst/>
                    <a:latin typeface="Tahoma" panose="020B0604030504040204" pitchFamily="34" charset="0"/>
                    <a:ea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12" name="Text Box 2367">
                <a:extLst>
                  <a:ext uri="{FF2B5EF4-FFF2-40B4-BE49-F238E27FC236}">
                    <a16:creationId xmlns:a16="http://schemas.microsoft.com/office/drawing/2014/main" id="{A9194FE9-87D7-45C7-BB10-7C73FF81B2C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-1237059" y="1012405"/>
                <a:ext cx="2294876" cy="4889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GB" sz="1600" dirty="0">
                    <a:solidFill>
                      <a:srgbClr val="0070C0"/>
                    </a:solidFill>
                  </a:rPr>
                  <a:t>LEDs indicators</a:t>
                </a:r>
                <a:endParaRPr lang="it-IT" sz="1600" dirty="0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9" name="AutoShape 2366">
              <a:extLst>
                <a:ext uri="{FF2B5EF4-FFF2-40B4-BE49-F238E27FC236}">
                  <a16:creationId xmlns:a16="http://schemas.microsoft.com/office/drawing/2014/main" id="{386F0E0A-C920-41A1-AACF-6F43B6554A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3335" y="1233130"/>
              <a:ext cx="419044" cy="85721"/>
            </a:xfrm>
            <a:prstGeom prst="rightArrow">
              <a:avLst>
                <a:gd name="adj1" fmla="val 50000"/>
                <a:gd name="adj2" fmla="val 122222"/>
              </a:avLst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it-IT"/>
            </a:p>
          </p:txBody>
        </p:sp>
      </p:grpSp>
      <p:sp>
        <p:nvSpPr>
          <p:cNvPr id="33" name="CasellaDiTesto 32">
            <a:extLst>
              <a:ext uri="{FF2B5EF4-FFF2-40B4-BE49-F238E27FC236}">
                <a16:creationId xmlns:a16="http://schemas.microsoft.com/office/drawing/2014/main" id="{27355760-5102-4907-BEBB-E4368864BD11}"/>
              </a:ext>
            </a:extLst>
          </p:cNvPr>
          <p:cNvSpPr txBox="1"/>
          <p:nvPr/>
        </p:nvSpPr>
        <p:spPr>
          <a:xfrm>
            <a:off x="827584" y="3940454"/>
            <a:ext cx="8316416" cy="30087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en-GB" sz="1600" dirty="0">
                <a:solidFill>
                  <a:srgbClr val="0070C0"/>
                </a:solidFill>
              </a:rPr>
              <a:t>Load Cell Input: This input allows the connection of load cells.</a:t>
            </a:r>
            <a:endParaRPr lang="it-IT" sz="1600" dirty="0">
              <a:solidFill>
                <a:srgbClr val="0070C0"/>
              </a:solidFill>
            </a:endParaRPr>
          </a:p>
          <a:p>
            <a:pPr lvl="0">
              <a:lnSpc>
                <a:spcPct val="150000"/>
              </a:lnSpc>
            </a:pPr>
            <a:r>
              <a:rPr lang="en-GB" sz="1600" dirty="0">
                <a:solidFill>
                  <a:srgbClr val="0070C0"/>
                </a:solidFill>
              </a:rPr>
              <a:t>ON/OFF switch: With this switch is possible to turn off and on the forza-</a:t>
            </a:r>
            <a:r>
              <a:rPr lang="en-GB" sz="1600" dirty="0" err="1">
                <a:solidFill>
                  <a:srgbClr val="0070C0"/>
                </a:solidFill>
              </a:rPr>
              <a:t>bj</a:t>
            </a:r>
            <a:r>
              <a:rPr lang="en-GB" sz="1600" dirty="0">
                <a:solidFill>
                  <a:srgbClr val="0070C0"/>
                </a:solidFill>
              </a:rPr>
              <a:t> accessory. </a:t>
            </a:r>
            <a:endParaRPr lang="it-IT" sz="1600" dirty="0">
              <a:solidFill>
                <a:srgbClr val="0070C0"/>
              </a:solidFill>
            </a:endParaRPr>
          </a:p>
          <a:p>
            <a:pPr lvl="0">
              <a:lnSpc>
                <a:spcPct val="150000"/>
              </a:lnSpc>
            </a:pPr>
            <a:r>
              <a:rPr lang="en-GB" sz="1600" dirty="0">
                <a:solidFill>
                  <a:srgbClr val="0070C0"/>
                </a:solidFill>
              </a:rPr>
              <a:t>Offset Null: this wheel allows you to reset the output offset of forza-</a:t>
            </a:r>
            <a:r>
              <a:rPr lang="en-GB" sz="1600" dirty="0" err="1">
                <a:solidFill>
                  <a:srgbClr val="0070C0"/>
                </a:solidFill>
              </a:rPr>
              <a:t>bj</a:t>
            </a:r>
            <a:r>
              <a:rPr lang="en-GB" sz="1600" dirty="0">
                <a:solidFill>
                  <a:srgbClr val="0070C0"/>
                </a:solidFill>
              </a:rPr>
              <a:t>.</a:t>
            </a:r>
            <a:endParaRPr lang="it-IT" sz="1600" dirty="0">
              <a:solidFill>
                <a:srgbClr val="0070C0"/>
              </a:solidFill>
            </a:endParaRPr>
          </a:p>
          <a:p>
            <a:pPr lvl="0">
              <a:lnSpc>
                <a:spcPct val="150000"/>
              </a:lnSpc>
            </a:pPr>
            <a:r>
              <a:rPr lang="en-GB" sz="1600" dirty="0">
                <a:solidFill>
                  <a:srgbClr val="0070C0"/>
                </a:solidFill>
              </a:rPr>
              <a:t>Gain Select:</a:t>
            </a:r>
            <a:r>
              <a:rPr lang="en-US" sz="1600" dirty="0">
                <a:solidFill>
                  <a:srgbClr val="0070C0"/>
                </a:solidFill>
              </a:rPr>
              <a:t> this wheel allows you to change the system gains (100, 200, 500 or 1000 V/V).</a:t>
            </a:r>
            <a:endParaRPr lang="it-IT" sz="1600" dirty="0">
              <a:solidFill>
                <a:srgbClr val="0070C0"/>
              </a:solidFill>
            </a:endParaRPr>
          </a:p>
          <a:p>
            <a:pPr lvl="0">
              <a:lnSpc>
                <a:spcPct val="150000"/>
              </a:lnSpc>
            </a:pPr>
            <a:r>
              <a:rPr lang="en-GB" sz="1600" dirty="0">
                <a:solidFill>
                  <a:srgbClr val="0070C0"/>
                </a:solidFill>
              </a:rPr>
              <a:t>Output: At </a:t>
            </a:r>
            <a:r>
              <a:rPr lang="en-US" sz="1600" dirty="0">
                <a:solidFill>
                  <a:srgbClr val="0070C0"/>
                </a:solidFill>
              </a:rPr>
              <a:t>this connector (BNC in case of forza-b or Jack 3,5 mm in case of forza-j) is available the analog force signal amplified, filtered and with the possibility to delete offset (everything is after the optical isolation of the accessory).</a:t>
            </a:r>
            <a:endParaRPr lang="it-IT" sz="1600" dirty="0">
              <a:solidFill>
                <a:srgbClr val="0070C0"/>
              </a:solidFill>
            </a:endParaRPr>
          </a:p>
          <a:p>
            <a:pPr lvl="0">
              <a:lnSpc>
                <a:spcPct val="150000"/>
              </a:lnSpc>
            </a:pPr>
            <a:r>
              <a:rPr lang="en-GB" sz="1600" dirty="0">
                <a:solidFill>
                  <a:srgbClr val="0070C0"/>
                </a:solidFill>
              </a:rPr>
              <a:t>USB connector: this connector is used to recharge battery.</a:t>
            </a:r>
            <a:endParaRPr lang="it-IT" sz="16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79020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8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80803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itolo 1"/>
          <p:cNvSpPr txBox="1">
            <a:spLocks/>
          </p:cNvSpPr>
          <p:nvPr/>
        </p:nvSpPr>
        <p:spPr>
          <a:xfrm>
            <a:off x="827584" y="0"/>
            <a:ext cx="8316416" cy="7647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Sessantaquattro</a:t>
            </a:r>
          </a:p>
        </p:txBody>
      </p:sp>
      <p:pic>
        <p:nvPicPr>
          <p:cNvPr id="13" name="Immagine 12">
            <a:extLst>
              <a:ext uri="{FF2B5EF4-FFF2-40B4-BE49-F238E27FC236}">
                <a16:creationId xmlns:a16="http://schemas.microsoft.com/office/drawing/2014/main" id="{C02C1505-0234-4549-95EA-3AD25D937C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3584" y="980728"/>
            <a:ext cx="6656832" cy="555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57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8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80803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CasellaDiTesto 5"/>
          <p:cNvSpPr txBox="1"/>
          <p:nvPr/>
        </p:nvSpPr>
        <p:spPr>
          <a:xfrm>
            <a:off x="945147" y="1124744"/>
            <a:ext cx="808129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Signals: </a:t>
            </a:r>
            <a:r>
              <a:rPr lang="en-GB" b="1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sEMG</a:t>
            </a:r>
            <a:r>
              <a:rPr lang="en-GB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64ch</a:t>
            </a:r>
          </a:p>
          <a:p>
            <a:endParaRPr lang="en-GB" b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GB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Communication: Wi-Fi or Logger on a microSD card</a:t>
            </a:r>
          </a:p>
          <a:p>
            <a:endParaRPr lang="en-GB" b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GB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Weight: 110gr</a:t>
            </a:r>
          </a:p>
          <a:p>
            <a:endParaRPr lang="en-GB" b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GB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Battery duration: 8h (worst case in Wi-Fi modality)</a:t>
            </a:r>
          </a:p>
          <a:p>
            <a:endParaRPr lang="en-GB" b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GB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Auxiliary Inputs: 2 in each versions </a:t>
            </a:r>
          </a:p>
          <a:p>
            <a:endParaRPr lang="en-GB" b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GB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SW: </a:t>
            </a:r>
            <a:r>
              <a:rPr lang="en-GB" b="1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OTBioLab</a:t>
            </a:r>
            <a:r>
              <a:rPr lang="en-GB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+</a:t>
            </a:r>
          </a:p>
          <a:p>
            <a:endParaRPr lang="en-GB" b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GB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Modalities: </a:t>
            </a:r>
          </a:p>
          <a:p>
            <a:endParaRPr lang="en-GB" b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GB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- </a:t>
            </a:r>
            <a:r>
              <a:rPr lang="en-GB" b="1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sEMG</a:t>
            </a:r>
            <a:r>
              <a:rPr lang="en-GB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: SF 2048Hz, 16bit A/D conv, bandwidth 10Hz-512Hz</a:t>
            </a:r>
          </a:p>
          <a:p>
            <a:endParaRPr lang="en-GB" b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GB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- Full DC: SF 512Hz, 24bit A/D conv, LPF 128Hz</a:t>
            </a:r>
          </a:p>
          <a:p>
            <a:endParaRPr lang="pt-BR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itolo 1"/>
          <p:cNvSpPr txBox="1">
            <a:spLocks/>
          </p:cNvSpPr>
          <p:nvPr/>
        </p:nvSpPr>
        <p:spPr>
          <a:xfrm>
            <a:off x="827584" y="0"/>
            <a:ext cx="8316416" cy="7647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Sessantaquattro</a:t>
            </a:r>
          </a:p>
        </p:txBody>
      </p:sp>
    </p:spTree>
    <p:extLst>
      <p:ext uri="{BB962C8B-B14F-4D97-AF65-F5344CB8AC3E}">
        <p14:creationId xmlns:p14="http://schemas.microsoft.com/office/powerpoint/2010/main" val="9649799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8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80803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olo 1"/>
          <p:cNvSpPr txBox="1">
            <a:spLocks/>
          </p:cNvSpPr>
          <p:nvPr/>
        </p:nvSpPr>
        <p:spPr>
          <a:xfrm>
            <a:off x="827584" y="0"/>
            <a:ext cx="8316416" cy="7647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cy-GB" sz="3200" b="1" dirty="0">
                <a:solidFill>
                  <a:schemeClr val="accent1">
                    <a:lumMod val="75000"/>
                  </a:schemeClr>
                </a:solidFill>
                <a:latin typeface="Arial" charset="0"/>
                <a:cs typeface="Arial" charset="0"/>
              </a:rPr>
              <a:t>AD8x1SE</a:t>
            </a:r>
            <a:endParaRPr kumimoji="0" lang="cy-GB" sz="32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Arial" charset="0"/>
              <a:cs typeface="Arial" charset="0"/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5924963" y="1400846"/>
            <a:ext cx="3053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rgbClr val="0070C0"/>
                </a:solidFill>
              </a:rPr>
              <a:t>8 </a:t>
            </a:r>
            <a:r>
              <a:rPr lang="it-IT" dirty="0" err="1">
                <a:solidFill>
                  <a:srgbClr val="0070C0"/>
                </a:solidFill>
              </a:rPr>
              <a:t>channel</a:t>
            </a:r>
            <a:r>
              <a:rPr lang="it-IT" dirty="0">
                <a:solidFill>
                  <a:srgbClr val="0070C0"/>
                </a:solidFill>
              </a:rPr>
              <a:t> </a:t>
            </a:r>
            <a:r>
              <a:rPr lang="it-IT" dirty="0" err="1">
                <a:solidFill>
                  <a:srgbClr val="0070C0"/>
                </a:solidFill>
              </a:rPr>
              <a:t>bipolar</a:t>
            </a:r>
            <a:r>
              <a:rPr lang="it-IT" dirty="0">
                <a:solidFill>
                  <a:srgbClr val="0070C0"/>
                </a:solidFill>
              </a:rPr>
              <a:t> </a:t>
            </a:r>
            <a:r>
              <a:rPr lang="it-IT" dirty="0" err="1">
                <a:solidFill>
                  <a:srgbClr val="0070C0"/>
                </a:solidFill>
              </a:rPr>
              <a:t>adapter</a:t>
            </a:r>
            <a:endParaRPr lang="it-IT" dirty="0">
              <a:solidFill>
                <a:srgbClr val="0070C0"/>
              </a:solidFill>
            </a:endParaRPr>
          </a:p>
        </p:txBody>
      </p:sp>
      <p:sp>
        <p:nvSpPr>
          <p:cNvPr id="17" name="Rettangolo 16"/>
          <p:cNvSpPr/>
          <p:nvPr/>
        </p:nvSpPr>
        <p:spPr>
          <a:xfrm>
            <a:off x="907910" y="3905259"/>
            <a:ext cx="12277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dirty="0" err="1">
                <a:solidFill>
                  <a:srgbClr val="0070C0"/>
                </a:solidFill>
              </a:rPr>
              <a:t>Electrodes</a:t>
            </a:r>
            <a:r>
              <a:rPr lang="it-IT" dirty="0">
                <a:solidFill>
                  <a:srgbClr val="0070C0"/>
                </a:solidFill>
              </a:rPr>
              <a:t>:</a:t>
            </a:r>
          </a:p>
        </p:txBody>
      </p:sp>
      <p:sp>
        <p:nvSpPr>
          <p:cNvPr id="30" name="Rettangolo 29"/>
          <p:cNvSpPr/>
          <p:nvPr/>
        </p:nvSpPr>
        <p:spPr>
          <a:xfrm>
            <a:off x="938652" y="2796029"/>
            <a:ext cx="13755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dirty="0" err="1">
                <a:solidFill>
                  <a:srgbClr val="0070C0"/>
                </a:solidFill>
              </a:rPr>
              <a:t>Termination</a:t>
            </a:r>
            <a:r>
              <a:rPr lang="it-IT" dirty="0">
                <a:solidFill>
                  <a:srgbClr val="0070C0"/>
                </a:solidFill>
              </a:rPr>
              <a:t>: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7AA7FB7C-B1FC-4D60-849B-11B076CA6B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018828">
            <a:off x="579374" y="-35335"/>
            <a:ext cx="4308545" cy="2872363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B06D6D99-9F5B-428D-A71B-F4337EDF126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4843" y="2411232"/>
            <a:ext cx="3053304" cy="2035536"/>
          </a:xfrm>
          <a:prstGeom prst="rect">
            <a:avLst/>
          </a:prstGeom>
        </p:spPr>
      </p:pic>
      <p:pic>
        <p:nvPicPr>
          <p:cNvPr id="20" name="Immagine 19">
            <a:extLst>
              <a:ext uri="{FF2B5EF4-FFF2-40B4-BE49-F238E27FC236}">
                <a16:creationId xmlns:a16="http://schemas.microsoft.com/office/drawing/2014/main" id="{6F233434-EF79-4C13-8D32-D5A994BF2B4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808" y="4298512"/>
            <a:ext cx="2158276" cy="1438850"/>
          </a:xfrm>
          <a:prstGeom prst="rect">
            <a:avLst/>
          </a:prstGeom>
        </p:spPr>
      </p:pic>
      <p:pic>
        <p:nvPicPr>
          <p:cNvPr id="22" name="Immagine 21">
            <a:extLst>
              <a:ext uri="{FF2B5EF4-FFF2-40B4-BE49-F238E27FC236}">
                <a16:creationId xmlns:a16="http://schemas.microsoft.com/office/drawing/2014/main" id="{43A98E08-E74F-4929-8701-F66B22E29B8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4638" y="4094853"/>
            <a:ext cx="1923950" cy="1282633"/>
          </a:xfrm>
          <a:prstGeom prst="rect">
            <a:avLst/>
          </a:prstGeom>
        </p:spPr>
      </p:pic>
      <p:pic>
        <p:nvPicPr>
          <p:cNvPr id="23" name="Immagine 22">
            <a:extLst>
              <a:ext uri="{FF2B5EF4-FFF2-40B4-BE49-F238E27FC236}">
                <a16:creationId xmlns:a16="http://schemas.microsoft.com/office/drawing/2014/main" id="{E19FCE1D-FB54-4FD6-9AD9-BBD0B224DC5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3852" y="5416570"/>
            <a:ext cx="1992546" cy="1328364"/>
          </a:xfrm>
          <a:prstGeom prst="rect">
            <a:avLst/>
          </a:prstGeom>
        </p:spPr>
      </p:pic>
      <p:sp>
        <p:nvSpPr>
          <p:cNvPr id="24" name="CasellaDiTesto 23">
            <a:extLst>
              <a:ext uri="{FF2B5EF4-FFF2-40B4-BE49-F238E27FC236}">
                <a16:creationId xmlns:a16="http://schemas.microsoft.com/office/drawing/2014/main" id="{25F70400-0A73-44E5-AD93-D80515EA569D}"/>
              </a:ext>
            </a:extLst>
          </p:cNvPr>
          <p:cNvSpPr txBox="1"/>
          <p:nvPr/>
        </p:nvSpPr>
        <p:spPr>
          <a:xfrm>
            <a:off x="5924963" y="2474011"/>
            <a:ext cx="305330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err="1">
                <a:solidFill>
                  <a:srgbClr val="0070C0"/>
                </a:solidFill>
              </a:rPr>
              <a:t>Termination</a:t>
            </a:r>
            <a:r>
              <a:rPr lang="it-IT" dirty="0">
                <a:solidFill>
                  <a:srgbClr val="0070C0"/>
                </a:solidFill>
              </a:rPr>
              <a:t>:</a:t>
            </a:r>
          </a:p>
          <a:p>
            <a:pPr marL="285750" indent="-285750">
              <a:buFontTx/>
              <a:buChar char="-"/>
            </a:pPr>
            <a:r>
              <a:rPr lang="it-IT" dirty="0">
                <a:solidFill>
                  <a:srgbClr val="0070C0"/>
                </a:solidFill>
              </a:rPr>
              <a:t>ADx2SE</a:t>
            </a:r>
          </a:p>
          <a:p>
            <a:endParaRPr lang="it-IT" dirty="0">
              <a:solidFill>
                <a:srgbClr val="0070C0"/>
              </a:solidFill>
            </a:endParaRPr>
          </a:p>
          <a:p>
            <a:r>
              <a:rPr lang="it-IT" dirty="0" err="1">
                <a:solidFill>
                  <a:srgbClr val="0070C0"/>
                </a:solidFill>
              </a:rPr>
              <a:t>Electrodes</a:t>
            </a:r>
            <a:r>
              <a:rPr lang="it-IT" dirty="0">
                <a:solidFill>
                  <a:srgbClr val="0070C0"/>
                </a:solidFill>
              </a:rPr>
              <a:t>:</a:t>
            </a:r>
          </a:p>
          <a:p>
            <a:pPr marL="285750" indent="-285750">
              <a:buFontTx/>
              <a:buChar char="-"/>
            </a:pPr>
            <a:r>
              <a:rPr lang="it-IT" dirty="0" err="1">
                <a:solidFill>
                  <a:srgbClr val="0070C0"/>
                </a:solidFill>
              </a:rPr>
              <a:t>CoDe</a:t>
            </a:r>
            <a:r>
              <a:rPr lang="it-IT" dirty="0">
                <a:solidFill>
                  <a:srgbClr val="0070C0"/>
                </a:solidFill>
              </a:rPr>
              <a:t> 1.0-C</a:t>
            </a:r>
          </a:p>
          <a:p>
            <a:pPr marL="285750" indent="-285750">
              <a:buFontTx/>
              <a:buChar char="-"/>
            </a:pPr>
            <a:r>
              <a:rPr lang="it-IT" dirty="0">
                <a:solidFill>
                  <a:srgbClr val="0070C0"/>
                </a:solidFill>
              </a:rPr>
              <a:t>CoDe2.0-C</a:t>
            </a:r>
          </a:p>
          <a:p>
            <a:pPr marL="285750" indent="-285750">
              <a:buFontTx/>
              <a:buChar char="-"/>
            </a:pPr>
            <a:r>
              <a:rPr lang="it-IT" dirty="0">
                <a:solidFill>
                  <a:srgbClr val="0070C0"/>
                </a:solidFill>
              </a:rPr>
              <a:t>CDE-C</a:t>
            </a:r>
          </a:p>
          <a:p>
            <a:endParaRPr lang="it-IT" dirty="0">
              <a:solidFill>
                <a:srgbClr val="0070C0"/>
              </a:solidFill>
            </a:endParaRPr>
          </a:p>
          <a:p>
            <a:r>
              <a:rPr lang="it-IT" dirty="0" err="1">
                <a:solidFill>
                  <a:srgbClr val="0070C0"/>
                </a:solidFill>
              </a:rPr>
              <a:t>Recording</a:t>
            </a:r>
            <a:r>
              <a:rPr lang="it-IT" dirty="0">
                <a:solidFill>
                  <a:srgbClr val="0070C0"/>
                </a:solidFill>
              </a:rPr>
              <a:t> </a:t>
            </a:r>
            <a:r>
              <a:rPr lang="it-IT" dirty="0" err="1">
                <a:solidFill>
                  <a:srgbClr val="0070C0"/>
                </a:solidFill>
              </a:rPr>
              <a:t>Modalities</a:t>
            </a:r>
            <a:r>
              <a:rPr lang="it-IT" dirty="0">
                <a:solidFill>
                  <a:srgbClr val="0070C0"/>
                </a:solidFill>
              </a:rPr>
              <a:t>: </a:t>
            </a:r>
          </a:p>
          <a:p>
            <a:pPr marL="285750" indent="-285750">
              <a:buFontTx/>
              <a:buChar char="-"/>
            </a:pPr>
            <a:r>
              <a:rPr lang="it-IT" dirty="0" err="1">
                <a:solidFill>
                  <a:srgbClr val="0070C0"/>
                </a:solidFill>
              </a:rPr>
              <a:t>Bipolar</a:t>
            </a:r>
            <a:endParaRPr lang="it-IT" dirty="0">
              <a:solidFill>
                <a:srgbClr val="0070C0"/>
              </a:solidFill>
            </a:endParaRPr>
          </a:p>
          <a:p>
            <a:pPr marL="285750" indent="-285750">
              <a:buFontTx/>
              <a:buChar char="-"/>
            </a:pPr>
            <a:endParaRPr lang="it-IT" dirty="0">
              <a:solidFill>
                <a:srgbClr val="0070C0"/>
              </a:solidFill>
            </a:endParaRPr>
          </a:p>
          <a:p>
            <a:r>
              <a:rPr lang="it-IT" dirty="0">
                <a:solidFill>
                  <a:srgbClr val="0070C0"/>
                </a:solidFill>
              </a:rPr>
              <a:t>Note:</a:t>
            </a:r>
          </a:p>
          <a:p>
            <a:r>
              <a:rPr lang="it-IT" dirty="0">
                <a:solidFill>
                  <a:srgbClr val="0070C0"/>
                </a:solidFill>
              </a:rPr>
              <a:t>Max 8 </a:t>
            </a:r>
            <a:r>
              <a:rPr lang="it-IT" dirty="0" err="1">
                <a:solidFill>
                  <a:srgbClr val="0070C0"/>
                </a:solidFill>
              </a:rPr>
              <a:t>bipolar</a:t>
            </a:r>
            <a:r>
              <a:rPr lang="it-IT" dirty="0">
                <a:solidFill>
                  <a:srgbClr val="0070C0"/>
                </a:solidFill>
              </a:rPr>
              <a:t> </a:t>
            </a:r>
            <a:r>
              <a:rPr lang="it-IT" dirty="0" err="1">
                <a:solidFill>
                  <a:srgbClr val="0070C0"/>
                </a:solidFill>
              </a:rPr>
              <a:t>detection</a:t>
            </a:r>
            <a:endParaRPr lang="it-IT" dirty="0">
              <a:solidFill>
                <a:srgbClr val="0070C0"/>
              </a:solidFill>
            </a:endParaRPr>
          </a:p>
          <a:p>
            <a:r>
              <a:rPr lang="it-IT" dirty="0">
                <a:solidFill>
                  <a:srgbClr val="0070C0"/>
                </a:solidFill>
              </a:rPr>
              <a:t>With 2 </a:t>
            </a:r>
            <a:r>
              <a:rPr lang="it-IT" dirty="0" err="1">
                <a:solidFill>
                  <a:srgbClr val="0070C0"/>
                </a:solidFill>
              </a:rPr>
              <a:t>auxiliary</a:t>
            </a:r>
            <a:r>
              <a:rPr lang="it-IT" dirty="0">
                <a:solidFill>
                  <a:srgbClr val="0070C0"/>
                </a:solidFill>
              </a:rPr>
              <a:t> </a:t>
            </a:r>
            <a:r>
              <a:rPr lang="it-IT" dirty="0" err="1">
                <a:solidFill>
                  <a:srgbClr val="0070C0"/>
                </a:solidFill>
              </a:rPr>
              <a:t>channels</a:t>
            </a:r>
            <a:r>
              <a:rPr lang="it-IT" dirty="0">
                <a:solidFill>
                  <a:srgbClr val="0070C0"/>
                </a:solidFill>
              </a:rPr>
              <a:t> (AUX-IN)</a:t>
            </a:r>
            <a:endParaRPr lang="it-IT" dirty="0">
              <a:solidFill>
                <a:srgbClr val="FF0000"/>
              </a:solidFill>
            </a:endParaRPr>
          </a:p>
          <a:p>
            <a:pPr marL="285750" indent="-285750">
              <a:buFontTx/>
              <a:buChar char="-"/>
            </a:pPr>
            <a:endParaRPr lang="it-IT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76301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8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0" y="0"/>
            <a:ext cx="80803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olo 1"/>
          <p:cNvSpPr txBox="1">
            <a:spLocks/>
          </p:cNvSpPr>
          <p:nvPr/>
        </p:nvSpPr>
        <p:spPr>
          <a:xfrm>
            <a:off x="827584" y="0"/>
            <a:ext cx="8316416" cy="7647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cy-GB" sz="3200" b="1" dirty="0">
                <a:solidFill>
                  <a:schemeClr val="accent1">
                    <a:lumMod val="75000"/>
                  </a:schemeClr>
                </a:solidFill>
                <a:latin typeface="Arial" charset="0"/>
                <a:cs typeface="Arial" charset="0"/>
              </a:rPr>
              <a:t>ADx2SE</a:t>
            </a:r>
            <a:endParaRPr kumimoji="0" lang="cy-GB" sz="32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Arial" charset="0"/>
              <a:cs typeface="Arial" charset="0"/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6719924" y="3429000"/>
            <a:ext cx="265776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err="1">
                <a:solidFill>
                  <a:srgbClr val="0070C0"/>
                </a:solidFill>
              </a:rPr>
              <a:t>Electrodes</a:t>
            </a:r>
            <a:r>
              <a:rPr lang="it-IT" dirty="0">
                <a:solidFill>
                  <a:srgbClr val="0070C0"/>
                </a:solidFill>
              </a:rPr>
              <a:t>:</a:t>
            </a:r>
          </a:p>
          <a:p>
            <a:pPr marL="285750" indent="-285750">
              <a:buFontTx/>
              <a:buChar char="-"/>
            </a:pPr>
            <a:r>
              <a:rPr lang="it-IT" dirty="0">
                <a:solidFill>
                  <a:srgbClr val="0070C0"/>
                </a:solidFill>
              </a:rPr>
              <a:t>CDE-B and -S</a:t>
            </a:r>
          </a:p>
          <a:p>
            <a:pPr marL="285750" indent="-285750">
              <a:buFontTx/>
              <a:buChar char="-"/>
            </a:pPr>
            <a:r>
              <a:rPr lang="it-IT" dirty="0">
                <a:solidFill>
                  <a:srgbClr val="0070C0"/>
                </a:solidFill>
              </a:rPr>
              <a:t>CoDe1.0-B </a:t>
            </a:r>
          </a:p>
          <a:p>
            <a:pPr marL="285750" indent="-285750">
              <a:buFontTx/>
              <a:buChar char="-"/>
            </a:pPr>
            <a:r>
              <a:rPr lang="it-IT" dirty="0">
                <a:solidFill>
                  <a:srgbClr val="0070C0"/>
                </a:solidFill>
              </a:rPr>
              <a:t>CoDe2.0-B</a:t>
            </a:r>
          </a:p>
          <a:p>
            <a:pPr marL="285750" indent="-285750">
              <a:buFontTx/>
              <a:buChar char="-"/>
            </a:pPr>
            <a:r>
              <a:rPr lang="it-IT" dirty="0">
                <a:solidFill>
                  <a:srgbClr val="0070C0"/>
                </a:solidFill>
              </a:rPr>
              <a:t>DE1</a:t>
            </a:r>
          </a:p>
          <a:p>
            <a:endParaRPr lang="it-IT" dirty="0">
              <a:solidFill>
                <a:srgbClr val="0070C0"/>
              </a:solidFill>
            </a:endParaRPr>
          </a:p>
          <a:p>
            <a:r>
              <a:rPr lang="it-IT" dirty="0">
                <a:solidFill>
                  <a:srgbClr val="0070C0"/>
                </a:solidFill>
              </a:rPr>
              <a:t>Recording </a:t>
            </a:r>
            <a:r>
              <a:rPr lang="it-IT" dirty="0" err="1">
                <a:solidFill>
                  <a:srgbClr val="0070C0"/>
                </a:solidFill>
              </a:rPr>
              <a:t>Modalities</a:t>
            </a:r>
            <a:r>
              <a:rPr lang="it-IT" dirty="0">
                <a:solidFill>
                  <a:srgbClr val="0070C0"/>
                </a:solidFill>
              </a:rPr>
              <a:t>: </a:t>
            </a:r>
          </a:p>
          <a:p>
            <a:pPr marL="285750" indent="-285750">
              <a:buFontTx/>
              <a:buChar char="-"/>
            </a:pPr>
            <a:r>
              <a:rPr lang="it-IT" dirty="0" err="1">
                <a:solidFill>
                  <a:srgbClr val="0070C0"/>
                </a:solidFill>
              </a:rPr>
              <a:t>Bipolar</a:t>
            </a:r>
            <a:endParaRPr lang="it-IT" dirty="0">
              <a:solidFill>
                <a:srgbClr val="FF0000"/>
              </a:solidFill>
            </a:endParaRPr>
          </a:p>
          <a:p>
            <a:pPr marL="285750" indent="-285750">
              <a:buFontTx/>
              <a:buChar char="-"/>
            </a:pPr>
            <a:endParaRPr lang="it-IT" dirty="0">
              <a:solidFill>
                <a:srgbClr val="FF0000"/>
              </a:solidFill>
            </a:endParaRPr>
          </a:p>
          <a:p>
            <a:pPr marL="285750" indent="-285750">
              <a:buFontTx/>
              <a:buChar char="-"/>
            </a:pPr>
            <a:endParaRPr lang="it-IT" dirty="0">
              <a:solidFill>
                <a:srgbClr val="FF0000"/>
              </a:solidFill>
            </a:endParaRPr>
          </a:p>
        </p:txBody>
      </p:sp>
      <p:sp>
        <p:nvSpPr>
          <p:cNvPr id="17" name="Rettangolo 16"/>
          <p:cNvSpPr/>
          <p:nvPr/>
        </p:nvSpPr>
        <p:spPr>
          <a:xfrm>
            <a:off x="916570" y="3429000"/>
            <a:ext cx="12277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dirty="0" err="1">
                <a:solidFill>
                  <a:srgbClr val="0070C0"/>
                </a:solidFill>
              </a:rPr>
              <a:t>Electrodes</a:t>
            </a:r>
            <a:r>
              <a:rPr lang="it-IT" dirty="0">
                <a:solidFill>
                  <a:srgbClr val="0070C0"/>
                </a:solidFill>
              </a:rPr>
              <a:t>:</a:t>
            </a:r>
          </a:p>
        </p:txBody>
      </p:sp>
      <p:sp>
        <p:nvSpPr>
          <p:cNvPr id="28" name="Rettangolo 27"/>
          <p:cNvSpPr/>
          <p:nvPr/>
        </p:nvSpPr>
        <p:spPr>
          <a:xfrm>
            <a:off x="985787" y="1639636"/>
            <a:ext cx="10892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dirty="0" err="1">
                <a:solidFill>
                  <a:srgbClr val="0070C0"/>
                </a:solidFill>
              </a:rPr>
              <a:t>Adapters</a:t>
            </a:r>
            <a:r>
              <a:rPr lang="it-IT" dirty="0">
                <a:solidFill>
                  <a:srgbClr val="0070C0"/>
                </a:solidFill>
              </a:rPr>
              <a:t>:</a:t>
            </a:r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2086651"/>
            <a:ext cx="1620000" cy="1080000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2748" y="2140847"/>
            <a:ext cx="1620000" cy="1080000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214BAAF2-FF67-415F-ADE5-36C123DB602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024" y="3812395"/>
            <a:ext cx="1227708" cy="818472"/>
          </a:xfrm>
          <a:prstGeom prst="rect">
            <a:avLst/>
          </a:prstGeom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1D9D3530-1178-4048-B165-D7EAAABE3A6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751" y="5266607"/>
            <a:ext cx="1498478" cy="998985"/>
          </a:xfrm>
          <a:prstGeom prst="rect">
            <a:avLst/>
          </a:prstGeom>
        </p:spPr>
      </p:pic>
      <p:pic>
        <p:nvPicPr>
          <p:cNvPr id="14" name="Immagine 13">
            <a:extLst>
              <a:ext uri="{FF2B5EF4-FFF2-40B4-BE49-F238E27FC236}">
                <a16:creationId xmlns:a16="http://schemas.microsoft.com/office/drawing/2014/main" id="{08B5F6F1-916C-4293-820A-72D05ACE6AB4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4449" y="4221631"/>
            <a:ext cx="1483643" cy="989095"/>
          </a:xfrm>
          <a:prstGeom prst="rect">
            <a:avLst/>
          </a:prstGeom>
        </p:spPr>
      </p:pic>
      <p:pic>
        <p:nvPicPr>
          <p:cNvPr id="16" name="Immagine 15">
            <a:extLst>
              <a:ext uri="{FF2B5EF4-FFF2-40B4-BE49-F238E27FC236}">
                <a16:creationId xmlns:a16="http://schemas.microsoft.com/office/drawing/2014/main" id="{42B7C449-92B4-4D33-8CDE-1470AC82BBC7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6577" y="3972579"/>
            <a:ext cx="1974862" cy="1316575"/>
          </a:xfrm>
          <a:prstGeom prst="rect">
            <a:avLst/>
          </a:prstGeom>
        </p:spPr>
      </p:pic>
      <p:pic>
        <p:nvPicPr>
          <p:cNvPr id="23" name="Immagine 22">
            <a:extLst>
              <a:ext uri="{FF2B5EF4-FFF2-40B4-BE49-F238E27FC236}">
                <a16:creationId xmlns:a16="http://schemas.microsoft.com/office/drawing/2014/main" id="{5ECD65AA-CC1F-473A-B649-831D601180E3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888" y="5080106"/>
            <a:ext cx="2200210" cy="1466807"/>
          </a:xfrm>
          <a:prstGeom prst="rect">
            <a:avLst/>
          </a:prstGeom>
        </p:spPr>
      </p:pic>
      <p:pic>
        <p:nvPicPr>
          <p:cNvPr id="18" name="Immagine 17">
            <a:extLst>
              <a:ext uri="{FF2B5EF4-FFF2-40B4-BE49-F238E27FC236}">
                <a16:creationId xmlns:a16="http://schemas.microsoft.com/office/drawing/2014/main" id="{51617E91-DBEF-4C2E-A35A-2196AEDBD44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5695" y="-530676"/>
            <a:ext cx="4708618" cy="3139079"/>
          </a:xfrm>
          <a:prstGeom prst="rect">
            <a:avLst/>
          </a:prstGeom>
        </p:spPr>
      </p:pic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861EC43D-B64D-4E64-A601-761C58FB3060}"/>
              </a:ext>
            </a:extLst>
          </p:cNvPr>
          <p:cNvSpPr txBox="1"/>
          <p:nvPr/>
        </p:nvSpPr>
        <p:spPr>
          <a:xfrm>
            <a:off x="4880004" y="2582786"/>
            <a:ext cx="7200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rgbClr val="0070C0"/>
                </a:solidFill>
              </a:rPr>
              <a:t>C-2S</a:t>
            </a:r>
            <a:endParaRPr lang="it-IT" dirty="0">
              <a:solidFill>
                <a:srgbClr val="FF0000"/>
              </a:solidFill>
            </a:endParaRPr>
          </a:p>
        </p:txBody>
      </p:sp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6194A006-DE50-48C9-9640-6012B88FB8AE}"/>
              </a:ext>
            </a:extLst>
          </p:cNvPr>
          <p:cNvSpPr txBox="1"/>
          <p:nvPr/>
        </p:nvSpPr>
        <p:spPr>
          <a:xfrm>
            <a:off x="2241225" y="2475117"/>
            <a:ext cx="7418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rgbClr val="0070C0"/>
                </a:solidFill>
              </a:rPr>
              <a:t>C-2B</a:t>
            </a:r>
            <a:endParaRPr lang="it-IT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83906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8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80803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olo 1"/>
          <p:cNvSpPr txBox="1">
            <a:spLocks/>
          </p:cNvSpPr>
          <p:nvPr/>
        </p:nvSpPr>
        <p:spPr>
          <a:xfrm>
            <a:off x="827584" y="0"/>
            <a:ext cx="8316416" cy="7647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cy-GB" sz="3200" b="1" dirty="0">
                <a:solidFill>
                  <a:schemeClr val="accent1">
                    <a:lumMod val="75000"/>
                  </a:schemeClr>
                </a:solidFill>
                <a:latin typeface="Arial" charset="0"/>
                <a:cs typeface="Arial" charset="0"/>
              </a:rPr>
              <a:t>AD4x4SE</a:t>
            </a:r>
            <a:endParaRPr kumimoji="0" lang="cy-GB" sz="32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Arial" charset="0"/>
              <a:cs typeface="Arial" charset="0"/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5338778" y="1130293"/>
            <a:ext cx="3502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rgbClr val="0070C0"/>
                </a:solidFill>
              </a:rPr>
              <a:t>4 </a:t>
            </a:r>
            <a:r>
              <a:rPr lang="it-IT" dirty="0" err="1">
                <a:solidFill>
                  <a:srgbClr val="0070C0"/>
                </a:solidFill>
              </a:rPr>
              <a:t>channel</a:t>
            </a:r>
            <a:r>
              <a:rPr lang="it-IT" dirty="0">
                <a:solidFill>
                  <a:srgbClr val="0070C0"/>
                </a:solidFill>
              </a:rPr>
              <a:t> </a:t>
            </a:r>
            <a:r>
              <a:rPr lang="it-IT" dirty="0" err="1">
                <a:solidFill>
                  <a:srgbClr val="0070C0"/>
                </a:solidFill>
              </a:rPr>
              <a:t>adapter</a:t>
            </a:r>
            <a:r>
              <a:rPr lang="it-IT" dirty="0">
                <a:solidFill>
                  <a:srgbClr val="0070C0"/>
                </a:solidFill>
              </a:rPr>
              <a:t> for linear arrays</a:t>
            </a:r>
          </a:p>
        </p:txBody>
      </p:sp>
      <p:sp>
        <p:nvSpPr>
          <p:cNvPr id="17" name="Rettangolo 16"/>
          <p:cNvSpPr/>
          <p:nvPr/>
        </p:nvSpPr>
        <p:spPr>
          <a:xfrm>
            <a:off x="881867" y="4318484"/>
            <a:ext cx="12277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dirty="0" err="1">
                <a:solidFill>
                  <a:srgbClr val="0070C0"/>
                </a:solidFill>
              </a:rPr>
              <a:t>Electrodes</a:t>
            </a:r>
            <a:r>
              <a:rPr lang="it-IT" dirty="0">
                <a:solidFill>
                  <a:srgbClr val="0070C0"/>
                </a:solidFill>
              </a:rPr>
              <a:t>:</a:t>
            </a:r>
          </a:p>
        </p:txBody>
      </p:sp>
      <p:sp>
        <p:nvSpPr>
          <p:cNvPr id="30" name="Rettangolo 29"/>
          <p:cNvSpPr/>
          <p:nvPr/>
        </p:nvSpPr>
        <p:spPr>
          <a:xfrm>
            <a:off x="938652" y="2796029"/>
            <a:ext cx="13755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dirty="0" err="1">
                <a:solidFill>
                  <a:srgbClr val="0070C0"/>
                </a:solidFill>
              </a:rPr>
              <a:t>Termination</a:t>
            </a:r>
            <a:r>
              <a:rPr lang="it-IT" dirty="0">
                <a:solidFill>
                  <a:srgbClr val="0070C0"/>
                </a:solidFill>
              </a:rPr>
              <a:t>: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D245D637-E7F1-4D28-9714-9D2FD5B816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79573">
            <a:off x="948721" y="149014"/>
            <a:ext cx="4051835" cy="2701223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352AD718-02B8-48CD-ACB4-6E032FA495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867" y="2132856"/>
            <a:ext cx="4724003" cy="3149335"/>
          </a:xfrm>
          <a:prstGeom prst="rect">
            <a:avLst/>
          </a:prstGeom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AB83ED5F-4771-4C3B-85AE-8EE090D5BC7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11413">
            <a:off x="1194750" y="4362864"/>
            <a:ext cx="4003923" cy="2669282"/>
          </a:xfrm>
          <a:prstGeom prst="rect">
            <a:avLst/>
          </a:prstGeom>
        </p:spPr>
      </p:pic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8F161C60-3131-4B20-8026-A2890A20710C}"/>
              </a:ext>
            </a:extLst>
          </p:cNvPr>
          <p:cNvSpPr txBox="1"/>
          <p:nvPr/>
        </p:nvSpPr>
        <p:spPr>
          <a:xfrm>
            <a:off x="6567622" y="2794990"/>
            <a:ext cx="305330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err="1">
                <a:solidFill>
                  <a:srgbClr val="0070C0"/>
                </a:solidFill>
              </a:rPr>
              <a:t>Termination</a:t>
            </a:r>
            <a:r>
              <a:rPr lang="it-IT" dirty="0">
                <a:solidFill>
                  <a:srgbClr val="0070C0"/>
                </a:solidFill>
              </a:rPr>
              <a:t>:</a:t>
            </a:r>
          </a:p>
          <a:p>
            <a:pPr marL="285750" indent="-285750">
              <a:buFontTx/>
              <a:buChar char="-"/>
            </a:pPr>
            <a:r>
              <a:rPr lang="it-IT" dirty="0">
                <a:solidFill>
                  <a:srgbClr val="0070C0"/>
                </a:solidFill>
              </a:rPr>
              <a:t>ADx4SE</a:t>
            </a:r>
          </a:p>
          <a:p>
            <a:endParaRPr lang="it-IT" dirty="0">
              <a:solidFill>
                <a:srgbClr val="0070C0"/>
              </a:solidFill>
            </a:endParaRPr>
          </a:p>
          <a:p>
            <a:r>
              <a:rPr lang="it-IT" dirty="0" err="1">
                <a:solidFill>
                  <a:srgbClr val="0070C0"/>
                </a:solidFill>
              </a:rPr>
              <a:t>Electrodes</a:t>
            </a:r>
            <a:r>
              <a:rPr lang="it-IT" dirty="0">
                <a:solidFill>
                  <a:srgbClr val="0070C0"/>
                </a:solidFill>
              </a:rPr>
              <a:t>:</a:t>
            </a:r>
          </a:p>
          <a:p>
            <a:pPr marL="285750" indent="-285750">
              <a:buFontTx/>
              <a:buChar char="-"/>
            </a:pPr>
            <a:r>
              <a:rPr lang="it-IT" dirty="0">
                <a:solidFill>
                  <a:srgbClr val="0070C0"/>
                </a:solidFill>
              </a:rPr>
              <a:t>ELSCH004</a:t>
            </a:r>
          </a:p>
          <a:p>
            <a:endParaRPr lang="it-IT" dirty="0">
              <a:solidFill>
                <a:srgbClr val="0070C0"/>
              </a:solidFill>
            </a:endParaRPr>
          </a:p>
          <a:p>
            <a:r>
              <a:rPr lang="it-IT" dirty="0" err="1">
                <a:solidFill>
                  <a:srgbClr val="0070C0"/>
                </a:solidFill>
              </a:rPr>
              <a:t>Recording</a:t>
            </a:r>
            <a:r>
              <a:rPr lang="it-IT" dirty="0">
                <a:solidFill>
                  <a:srgbClr val="0070C0"/>
                </a:solidFill>
              </a:rPr>
              <a:t> </a:t>
            </a:r>
            <a:r>
              <a:rPr lang="it-IT" dirty="0" err="1">
                <a:solidFill>
                  <a:srgbClr val="0070C0"/>
                </a:solidFill>
              </a:rPr>
              <a:t>Modalities</a:t>
            </a:r>
            <a:r>
              <a:rPr lang="it-IT" dirty="0">
                <a:solidFill>
                  <a:srgbClr val="0070C0"/>
                </a:solidFill>
              </a:rPr>
              <a:t>: </a:t>
            </a:r>
          </a:p>
          <a:p>
            <a:pPr marL="285750" indent="-285750">
              <a:buFontTx/>
              <a:buChar char="-"/>
            </a:pPr>
            <a:r>
              <a:rPr lang="it-IT" dirty="0" err="1">
                <a:solidFill>
                  <a:srgbClr val="0070C0"/>
                </a:solidFill>
              </a:rPr>
              <a:t>Bipolar</a:t>
            </a:r>
            <a:endParaRPr lang="it-IT" dirty="0">
              <a:solidFill>
                <a:srgbClr val="0070C0"/>
              </a:solidFill>
            </a:endParaRPr>
          </a:p>
          <a:p>
            <a:pPr marL="285750" indent="-285750">
              <a:buFontTx/>
              <a:buChar char="-"/>
            </a:pPr>
            <a:endParaRPr lang="it-IT" dirty="0">
              <a:solidFill>
                <a:srgbClr val="0070C0"/>
              </a:solidFill>
            </a:endParaRPr>
          </a:p>
          <a:p>
            <a:r>
              <a:rPr lang="it-IT" dirty="0" err="1">
                <a:solidFill>
                  <a:srgbClr val="0070C0"/>
                </a:solidFill>
              </a:rPr>
              <a:t>Auxiliary</a:t>
            </a:r>
            <a:r>
              <a:rPr lang="it-IT" dirty="0">
                <a:solidFill>
                  <a:srgbClr val="0070C0"/>
                </a:solidFill>
              </a:rPr>
              <a:t> </a:t>
            </a:r>
            <a:r>
              <a:rPr lang="it-IT" dirty="0" err="1">
                <a:solidFill>
                  <a:srgbClr val="0070C0"/>
                </a:solidFill>
              </a:rPr>
              <a:t>channels</a:t>
            </a:r>
            <a:r>
              <a:rPr lang="it-IT" dirty="0">
                <a:solidFill>
                  <a:srgbClr val="0070C0"/>
                </a:solidFill>
              </a:rPr>
              <a:t>:</a:t>
            </a:r>
          </a:p>
          <a:p>
            <a:r>
              <a:rPr lang="it-IT" dirty="0">
                <a:solidFill>
                  <a:srgbClr val="0070C0"/>
                </a:solidFill>
              </a:rPr>
              <a:t>2 AUX-IN</a:t>
            </a:r>
            <a:endParaRPr lang="it-IT" dirty="0">
              <a:solidFill>
                <a:srgbClr val="FF0000"/>
              </a:solidFill>
            </a:endParaRPr>
          </a:p>
          <a:p>
            <a:pPr marL="285750" indent="-285750">
              <a:buFontTx/>
              <a:buChar char="-"/>
            </a:pPr>
            <a:endParaRPr lang="it-IT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57550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8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80803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olo 1"/>
          <p:cNvSpPr txBox="1">
            <a:spLocks/>
          </p:cNvSpPr>
          <p:nvPr/>
        </p:nvSpPr>
        <p:spPr>
          <a:xfrm>
            <a:off x="827584" y="0"/>
            <a:ext cx="8316416" cy="7647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cy-GB" sz="3200" b="1" dirty="0">
                <a:solidFill>
                  <a:schemeClr val="accent1">
                    <a:lumMod val="75000"/>
                  </a:schemeClr>
                </a:solidFill>
                <a:latin typeface="Arial" charset="0"/>
                <a:cs typeface="Arial" charset="0"/>
              </a:rPr>
              <a:t>AD4x8SE</a:t>
            </a:r>
            <a:endParaRPr kumimoji="0" lang="cy-GB" sz="32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Arial" charset="0"/>
              <a:cs typeface="Arial" charset="0"/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5982505" y="993753"/>
            <a:ext cx="3053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rgbClr val="0070C0"/>
                </a:solidFill>
              </a:rPr>
              <a:t>32 </a:t>
            </a:r>
            <a:r>
              <a:rPr lang="it-IT" dirty="0" err="1">
                <a:solidFill>
                  <a:srgbClr val="0070C0"/>
                </a:solidFill>
              </a:rPr>
              <a:t>channel</a:t>
            </a:r>
            <a:r>
              <a:rPr lang="it-IT" dirty="0">
                <a:solidFill>
                  <a:srgbClr val="0070C0"/>
                </a:solidFill>
              </a:rPr>
              <a:t> </a:t>
            </a:r>
            <a:r>
              <a:rPr lang="it-IT" dirty="0" err="1">
                <a:solidFill>
                  <a:srgbClr val="0070C0"/>
                </a:solidFill>
              </a:rPr>
              <a:t>bipolar</a:t>
            </a:r>
            <a:r>
              <a:rPr lang="it-IT" dirty="0">
                <a:solidFill>
                  <a:srgbClr val="0070C0"/>
                </a:solidFill>
              </a:rPr>
              <a:t> </a:t>
            </a:r>
            <a:r>
              <a:rPr lang="it-IT" dirty="0" err="1">
                <a:solidFill>
                  <a:srgbClr val="0070C0"/>
                </a:solidFill>
              </a:rPr>
              <a:t>adapter</a:t>
            </a:r>
            <a:endParaRPr lang="it-IT" dirty="0">
              <a:solidFill>
                <a:srgbClr val="0070C0"/>
              </a:solidFill>
            </a:endParaRPr>
          </a:p>
        </p:txBody>
      </p:sp>
      <p:sp>
        <p:nvSpPr>
          <p:cNvPr id="17" name="Rettangolo 16"/>
          <p:cNvSpPr/>
          <p:nvPr/>
        </p:nvSpPr>
        <p:spPr>
          <a:xfrm>
            <a:off x="946535" y="5101828"/>
            <a:ext cx="12277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dirty="0" err="1">
                <a:solidFill>
                  <a:srgbClr val="0070C0"/>
                </a:solidFill>
              </a:rPr>
              <a:t>Electrodes</a:t>
            </a:r>
            <a:r>
              <a:rPr lang="it-IT" dirty="0">
                <a:solidFill>
                  <a:srgbClr val="0070C0"/>
                </a:solidFill>
              </a:rPr>
              <a:t>:</a:t>
            </a:r>
          </a:p>
        </p:txBody>
      </p:sp>
      <p:sp>
        <p:nvSpPr>
          <p:cNvPr id="30" name="Rettangolo 29"/>
          <p:cNvSpPr/>
          <p:nvPr/>
        </p:nvSpPr>
        <p:spPr>
          <a:xfrm>
            <a:off x="938652" y="2796029"/>
            <a:ext cx="13755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dirty="0" err="1">
                <a:solidFill>
                  <a:srgbClr val="0070C0"/>
                </a:solidFill>
              </a:rPr>
              <a:t>Termination</a:t>
            </a:r>
            <a:r>
              <a:rPr lang="it-IT" dirty="0">
                <a:solidFill>
                  <a:srgbClr val="0070C0"/>
                </a:solidFill>
              </a:rPr>
              <a:t>:</a:t>
            </a:r>
          </a:p>
        </p:txBody>
      </p:sp>
      <p:pic>
        <p:nvPicPr>
          <p:cNvPr id="20" name="Immagine 19">
            <a:extLst>
              <a:ext uri="{FF2B5EF4-FFF2-40B4-BE49-F238E27FC236}">
                <a16:creationId xmlns:a16="http://schemas.microsoft.com/office/drawing/2014/main" id="{6F233434-EF79-4C13-8D32-D5A994BF2B4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941" y="5534772"/>
            <a:ext cx="1831211" cy="1220807"/>
          </a:xfrm>
          <a:prstGeom prst="rect">
            <a:avLst/>
          </a:prstGeom>
        </p:spPr>
      </p:pic>
      <p:pic>
        <p:nvPicPr>
          <p:cNvPr id="22" name="Immagine 21">
            <a:extLst>
              <a:ext uri="{FF2B5EF4-FFF2-40B4-BE49-F238E27FC236}">
                <a16:creationId xmlns:a16="http://schemas.microsoft.com/office/drawing/2014/main" id="{43A98E08-E74F-4929-8701-F66B22E29B8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5677" y="5666161"/>
            <a:ext cx="1503190" cy="1002127"/>
          </a:xfrm>
          <a:prstGeom prst="rect">
            <a:avLst/>
          </a:prstGeom>
        </p:spPr>
      </p:pic>
      <p:pic>
        <p:nvPicPr>
          <p:cNvPr id="23" name="Immagine 22">
            <a:extLst>
              <a:ext uri="{FF2B5EF4-FFF2-40B4-BE49-F238E27FC236}">
                <a16:creationId xmlns:a16="http://schemas.microsoft.com/office/drawing/2014/main" id="{E19FCE1D-FB54-4FD6-9AD9-BBD0B224DC5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7505" y="5393476"/>
            <a:ext cx="1418976" cy="945984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7556D940-C424-4547-8F2D-50AC80ED55C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258551">
            <a:off x="1030831" y="284281"/>
            <a:ext cx="3892683" cy="2595122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84059372-3831-41A0-A8D6-44B8FAB44F9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138" y="2113662"/>
            <a:ext cx="4211129" cy="2807419"/>
          </a:xfrm>
          <a:prstGeom prst="rect">
            <a:avLst/>
          </a:prstGeom>
        </p:spPr>
      </p:pic>
      <p:pic>
        <p:nvPicPr>
          <p:cNvPr id="16" name="Immagine 15">
            <a:extLst>
              <a:ext uri="{FF2B5EF4-FFF2-40B4-BE49-F238E27FC236}">
                <a16:creationId xmlns:a16="http://schemas.microsoft.com/office/drawing/2014/main" id="{64356D2C-A633-4DBC-989E-B63945035092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96" t="29630" r="896" b="30864"/>
          <a:stretch/>
        </p:blipFill>
        <p:spPr>
          <a:xfrm>
            <a:off x="1154005" y="4329431"/>
            <a:ext cx="3549834" cy="946728"/>
          </a:xfrm>
          <a:prstGeom prst="rect">
            <a:avLst/>
          </a:prstGeom>
        </p:spPr>
      </p:pic>
      <p:sp>
        <p:nvSpPr>
          <p:cNvPr id="18" name="Rettangolo 17">
            <a:extLst>
              <a:ext uri="{FF2B5EF4-FFF2-40B4-BE49-F238E27FC236}">
                <a16:creationId xmlns:a16="http://schemas.microsoft.com/office/drawing/2014/main" id="{14DFA88C-32E1-4B04-A900-B40B02E39433}"/>
              </a:ext>
            </a:extLst>
          </p:cNvPr>
          <p:cNvSpPr/>
          <p:nvPr/>
        </p:nvSpPr>
        <p:spPr>
          <a:xfrm>
            <a:off x="1003269" y="3977709"/>
            <a:ext cx="10034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dirty="0">
                <a:solidFill>
                  <a:srgbClr val="0070C0"/>
                </a:solidFill>
              </a:rPr>
              <a:t>Adapter:</a:t>
            </a:r>
          </a:p>
        </p:txBody>
      </p:sp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60A3543D-C639-494C-8A8C-AA603ACE1738}"/>
              </a:ext>
            </a:extLst>
          </p:cNvPr>
          <p:cNvSpPr txBox="1"/>
          <p:nvPr/>
        </p:nvSpPr>
        <p:spPr>
          <a:xfrm>
            <a:off x="5982505" y="1669385"/>
            <a:ext cx="3053304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err="1">
                <a:solidFill>
                  <a:srgbClr val="0070C0"/>
                </a:solidFill>
              </a:rPr>
              <a:t>Termination</a:t>
            </a:r>
            <a:r>
              <a:rPr lang="it-IT" dirty="0">
                <a:solidFill>
                  <a:srgbClr val="0070C0"/>
                </a:solidFill>
              </a:rPr>
              <a:t>:</a:t>
            </a:r>
          </a:p>
          <a:p>
            <a:pPr marL="285750" indent="-285750">
              <a:buFontTx/>
              <a:buChar char="-"/>
            </a:pPr>
            <a:r>
              <a:rPr lang="it-IT" dirty="0">
                <a:solidFill>
                  <a:srgbClr val="0070C0"/>
                </a:solidFill>
              </a:rPr>
              <a:t>ADx8SE</a:t>
            </a:r>
          </a:p>
          <a:p>
            <a:endParaRPr lang="it-IT" dirty="0">
              <a:solidFill>
                <a:srgbClr val="0070C0"/>
              </a:solidFill>
            </a:endParaRPr>
          </a:p>
          <a:p>
            <a:r>
              <a:rPr lang="it-IT" dirty="0" err="1">
                <a:solidFill>
                  <a:srgbClr val="0070C0"/>
                </a:solidFill>
              </a:rPr>
              <a:t>Adapters</a:t>
            </a:r>
            <a:r>
              <a:rPr lang="it-IT" dirty="0">
                <a:solidFill>
                  <a:srgbClr val="0070C0"/>
                </a:solidFill>
              </a:rPr>
              <a:t> to </a:t>
            </a:r>
            <a:r>
              <a:rPr lang="it-IT" dirty="0" err="1">
                <a:solidFill>
                  <a:srgbClr val="0070C0"/>
                </a:solidFill>
              </a:rPr>
              <a:t>termination</a:t>
            </a:r>
            <a:r>
              <a:rPr lang="it-IT" dirty="0">
                <a:solidFill>
                  <a:srgbClr val="0070C0"/>
                </a:solidFill>
              </a:rPr>
              <a:t>:</a:t>
            </a:r>
          </a:p>
          <a:p>
            <a:r>
              <a:rPr lang="it-IT" dirty="0">
                <a:solidFill>
                  <a:srgbClr val="0070C0"/>
                </a:solidFill>
              </a:rPr>
              <a:t>-   ADx5</a:t>
            </a:r>
          </a:p>
          <a:p>
            <a:endParaRPr lang="it-IT" dirty="0">
              <a:solidFill>
                <a:srgbClr val="0070C0"/>
              </a:solidFill>
            </a:endParaRPr>
          </a:p>
          <a:p>
            <a:r>
              <a:rPr lang="it-IT" dirty="0" err="1">
                <a:solidFill>
                  <a:srgbClr val="0070C0"/>
                </a:solidFill>
              </a:rPr>
              <a:t>Electrodes</a:t>
            </a:r>
            <a:r>
              <a:rPr lang="it-IT" dirty="0">
                <a:solidFill>
                  <a:srgbClr val="0070C0"/>
                </a:solidFill>
              </a:rPr>
              <a:t>:</a:t>
            </a:r>
          </a:p>
          <a:p>
            <a:pPr marL="285750" indent="-285750">
              <a:buFontTx/>
              <a:buChar char="-"/>
            </a:pPr>
            <a:r>
              <a:rPr lang="it-IT" dirty="0" err="1">
                <a:solidFill>
                  <a:srgbClr val="0070C0"/>
                </a:solidFill>
              </a:rPr>
              <a:t>CoDe</a:t>
            </a:r>
            <a:r>
              <a:rPr lang="it-IT" dirty="0">
                <a:solidFill>
                  <a:srgbClr val="0070C0"/>
                </a:solidFill>
              </a:rPr>
              <a:t> 1.0-C</a:t>
            </a:r>
          </a:p>
          <a:p>
            <a:pPr marL="285750" indent="-285750">
              <a:buFontTx/>
              <a:buChar char="-"/>
            </a:pPr>
            <a:r>
              <a:rPr lang="it-IT" dirty="0">
                <a:solidFill>
                  <a:srgbClr val="0070C0"/>
                </a:solidFill>
              </a:rPr>
              <a:t>CoDe2.0-C</a:t>
            </a:r>
          </a:p>
          <a:p>
            <a:pPr marL="285750" indent="-285750">
              <a:buFontTx/>
              <a:buChar char="-"/>
            </a:pPr>
            <a:r>
              <a:rPr lang="it-IT" dirty="0">
                <a:solidFill>
                  <a:srgbClr val="0070C0"/>
                </a:solidFill>
              </a:rPr>
              <a:t>CDE-C</a:t>
            </a:r>
          </a:p>
          <a:p>
            <a:endParaRPr lang="it-IT" dirty="0">
              <a:solidFill>
                <a:srgbClr val="0070C0"/>
              </a:solidFill>
            </a:endParaRPr>
          </a:p>
          <a:p>
            <a:r>
              <a:rPr lang="it-IT" dirty="0">
                <a:solidFill>
                  <a:srgbClr val="0070C0"/>
                </a:solidFill>
              </a:rPr>
              <a:t>Recording </a:t>
            </a:r>
            <a:r>
              <a:rPr lang="it-IT" dirty="0" err="1">
                <a:solidFill>
                  <a:srgbClr val="0070C0"/>
                </a:solidFill>
              </a:rPr>
              <a:t>Modalities</a:t>
            </a:r>
            <a:r>
              <a:rPr lang="it-IT" dirty="0">
                <a:solidFill>
                  <a:srgbClr val="0070C0"/>
                </a:solidFill>
              </a:rPr>
              <a:t>: </a:t>
            </a:r>
          </a:p>
          <a:p>
            <a:pPr marL="285750" indent="-285750">
              <a:buFontTx/>
              <a:buChar char="-"/>
            </a:pPr>
            <a:r>
              <a:rPr lang="it-IT" dirty="0" err="1">
                <a:solidFill>
                  <a:srgbClr val="0070C0"/>
                </a:solidFill>
              </a:rPr>
              <a:t>Bipolar</a:t>
            </a:r>
            <a:endParaRPr lang="it-IT" dirty="0">
              <a:solidFill>
                <a:srgbClr val="0070C0"/>
              </a:solidFill>
            </a:endParaRPr>
          </a:p>
          <a:p>
            <a:endParaRPr lang="it-IT" dirty="0">
              <a:solidFill>
                <a:srgbClr val="0070C0"/>
              </a:solidFill>
            </a:endParaRPr>
          </a:p>
          <a:p>
            <a:r>
              <a:rPr lang="it-IT" dirty="0">
                <a:solidFill>
                  <a:srgbClr val="0070C0"/>
                </a:solidFill>
              </a:rPr>
              <a:t>Note:</a:t>
            </a:r>
          </a:p>
          <a:p>
            <a:r>
              <a:rPr lang="it-IT" dirty="0">
                <a:solidFill>
                  <a:srgbClr val="0070C0"/>
                </a:solidFill>
              </a:rPr>
              <a:t>Max 32 </a:t>
            </a:r>
            <a:r>
              <a:rPr lang="it-IT" dirty="0" err="1">
                <a:solidFill>
                  <a:srgbClr val="0070C0"/>
                </a:solidFill>
              </a:rPr>
              <a:t>bipolar</a:t>
            </a:r>
            <a:r>
              <a:rPr lang="it-IT" dirty="0">
                <a:solidFill>
                  <a:srgbClr val="0070C0"/>
                </a:solidFill>
              </a:rPr>
              <a:t> </a:t>
            </a:r>
            <a:r>
              <a:rPr lang="it-IT" dirty="0" err="1">
                <a:solidFill>
                  <a:srgbClr val="0070C0"/>
                </a:solidFill>
              </a:rPr>
              <a:t>detection</a:t>
            </a:r>
            <a:endParaRPr lang="it-IT" dirty="0">
              <a:solidFill>
                <a:srgbClr val="0070C0"/>
              </a:solidFill>
            </a:endParaRPr>
          </a:p>
          <a:p>
            <a:r>
              <a:rPr lang="it-IT" dirty="0">
                <a:solidFill>
                  <a:srgbClr val="0070C0"/>
                </a:solidFill>
              </a:rPr>
              <a:t>With 2 </a:t>
            </a:r>
            <a:r>
              <a:rPr lang="it-IT" dirty="0" err="1">
                <a:solidFill>
                  <a:srgbClr val="0070C0"/>
                </a:solidFill>
              </a:rPr>
              <a:t>auxiliary</a:t>
            </a:r>
            <a:r>
              <a:rPr lang="it-IT" dirty="0">
                <a:solidFill>
                  <a:srgbClr val="0070C0"/>
                </a:solidFill>
              </a:rPr>
              <a:t> </a:t>
            </a:r>
            <a:r>
              <a:rPr lang="it-IT" dirty="0" err="1">
                <a:solidFill>
                  <a:srgbClr val="0070C0"/>
                </a:solidFill>
              </a:rPr>
              <a:t>channels</a:t>
            </a:r>
            <a:r>
              <a:rPr lang="it-IT" dirty="0">
                <a:solidFill>
                  <a:srgbClr val="0070C0"/>
                </a:solidFill>
              </a:rPr>
              <a:t> (AUX-IN)</a:t>
            </a:r>
            <a:endParaRPr lang="it-IT" dirty="0">
              <a:solidFill>
                <a:srgbClr val="FF0000"/>
              </a:solidFill>
            </a:endParaRPr>
          </a:p>
          <a:p>
            <a:pPr marL="285750" indent="-285750">
              <a:buFontTx/>
              <a:buChar char="-"/>
            </a:pPr>
            <a:endParaRPr lang="it-IT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81691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8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80803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olo 1"/>
          <p:cNvSpPr txBox="1">
            <a:spLocks/>
          </p:cNvSpPr>
          <p:nvPr/>
        </p:nvSpPr>
        <p:spPr>
          <a:xfrm>
            <a:off x="827584" y="0"/>
            <a:ext cx="8316416" cy="7647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cy-GB" sz="3200" b="1" dirty="0">
                <a:solidFill>
                  <a:schemeClr val="accent1">
                    <a:lumMod val="75000"/>
                  </a:schemeClr>
                </a:solidFill>
                <a:latin typeface="Arial" charset="0"/>
                <a:cs typeface="Arial" charset="0"/>
              </a:rPr>
              <a:t>AD1x16SE</a:t>
            </a:r>
            <a:endParaRPr kumimoji="0" lang="cy-GB" sz="32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Arial" charset="0"/>
              <a:cs typeface="Arial" charset="0"/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5471592" y="2448489"/>
            <a:ext cx="3672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rgbClr val="0070C0"/>
                </a:solidFill>
              </a:rPr>
              <a:t>16 </a:t>
            </a:r>
            <a:r>
              <a:rPr lang="it-IT" dirty="0" err="1">
                <a:solidFill>
                  <a:srgbClr val="0070C0"/>
                </a:solidFill>
              </a:rPr>
              <a:t>channels</a:t>
            </a:r>
            <a:r>
              <a:rPr lang="it-IT" dirty="0">
                <a:solidFill>
                  <a:srgbClr val="0070C0"/>
                </a:solidFill>
              </a:rPr>
              <a:t> </a:t>
            </a:r>
            <a:r>
              <a:rPr lang="it-IT" dirty="0" err="1">
                <a:solidFill>
                  <a:srgbClr val="0070C0"/>
                </a:solidFill>
              </a:rPr>
              <a:t>adapter</a:t>
            </a:r>
            <a:endParaRPr lang="it-IT" dirty="0">
              <a:solidFill>
                <a:srgbClr val="0070C0"/>
              </a:solidFill>
            </a:endParaRPr>
          </a:p>
        </p:txBody>
      </p:sp>
      <p:sp>
        <p:nvSpPr>
          <p:cNvPr id="16" name="Rettangolo 15"/>
          <p:cNvSpPr/>
          <p:nvPr/>
        </p:nvSpPr>
        <p:spPr>
          <a:xfrm>
            <a:off x="1109812" y="2457232"/>
            <a:ext cx="12277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dirty="0" err="1">
                <a:solidFill>
                  <a:srgbClr val="0070C0"/>
                </a:solidFill>
              </a:rPr>
              <a:t>Electrodes</a:t>
            </a:r>
            <a:r>
              <a:rPr lang="it-IT" dirty="0">
                <a:solidFill>
                  <a:srgbClr val="0070C0"/>
                </a:solidFill>
              </a:rPr>
              <a:t>:</a:t>
            </a:r>
          </a:p>
        </p:txBody>
      </p:sp>
      <p:pic>
        <p:nvPicPr>
          <p:cNvPr id="14" name="Immagine 13">
            <a:extLst>
              <a:ext uri="{FF2B5EF4-FFF2-40B4-BE49-F238E27FC236}">
                <a16:creationId xmlns:a16="http://schemas.microsoft.com/office/drawing/2014/main" id="{AE1C86FE-FACF-46D9-BBB4-FF777707DE9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81758">
            <a:off x="1133632" y="3049626"/>
            <a:ext cx="1740009" cy="1160006"/>
          </a:xfrm>
          <a:prstGeom prst="rect">
            <a:avLst/>
          </a:prstGeom>
        </p:spPr>
      </p:pic>
      <p:pic>
        <p:nvPicPr>
          <p:cNvPr id="17" name="Immagine 16">
            <a:extLst>
              <a:ext uri="{FF2B5EF4-FFF2-40B4-BE49-F238E27FC236}">
                <a16:creationId xmlns:a16="http://schemas.microsoft.com/office/drawing/2014/main" id="{CA41D64F-7531-4525-B9BC-F4F113714BF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3472" y="2633155"/>
            <a:ext cx="2059707" cy="1373138"/>
          </a:xfrm>
          <a:prstGeom prst="rect">
            <a:avLst/>
          </a:prstGeom>
        </p:spPr>
      </p:pic>
      <p:pic>
        <p:nvPicPr>
          <p:cNvPr id="19" name="Immagine 18">
            <a:extLst>
              <a:ext uri="{FF2B5EF4-FFF2-40B4-BE49-F238E27FC236}">
                <a16:creationId xmlns:a16="http://schemas.microsoft.com/office/drawing/2014/main" id="{46B687A2-9155-40DB-BF10-272C9397525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943" y="4658711"/>
            <a:ext cx="1483643" cy="989095"/>
          </a:xfrm>
          <a:prstGeom prst="rect">
            <a:avLst/>
          </a:prstGeom>
        </p:spPr>
      </p:pic>
      <p:pic>
        <p:nvPicPr>
          <p:cNvPr id="21" name="Immagine 20">
            <a:extLst>
              <a:ext uri="{FF2B5EF4-FFF2-40B4-BE49-F238E27FC236}">
                <a16:creationId xmlns:a16="http://schemas.microsoft.com/office/drawing/2014/main" id="{5392EBF2-D6A3-4C4C-979A-74A152C434E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8356" y="4293096"/>
            <a:ext cx="1483644" cy="989096"/>
          </a:xfrm>
          <a:prstGeom prst="rect">
            <a:avLst/>
          </a:prstGeom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CE17A5C0-D8BD-4E4B-AFB3-1F18C04CE1A6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320" b="25808"/>
          <a:stretch/>
        </p:blipFill>
        <p:spPr>
          <a:xfrm>
            <a:off x="1051171" y="368299"/>
            <a:ext cx="7143750" cy="2232248"/>
          </a:xfrm>
          <a:prstGeom prst="rect">
            <a:avLst/>
          </a:prstGeom>
        </p:spPr>
      </p:pic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4BCB2DB4-33FA-40CD-9E99-F592F6C4E82E}"/>
              </a:ext>
            </a:extLst>
          </p:cNvPr>
          <p:cNvSpPr txBox="1"/>
          <p:nvPr/>
        </p:nvSpPr>
        <p:spPr>
          <a:xfrm>
            <a:off x="5471592" y="2931945"/>
            <a:ext cx="3672408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err="1">
                <a:solidFill>
                  <a:srgbClr val="0070C0"/>
                </a:solidFill>
              </a:rPr>
              <a:t>Electrodes</a:t>
            </a:r>
            <a:r>
              <a:rPr lang="it-IT" dirty="0">
                <a:solidFill>
                  <a:srgbClr val="0070C0"/>
                </a:solidFill>
              </a:rPr>
              <a:t>:</a:t>
            </a:r>
          </a:p>
          <a:p>
            <a:pPr marL="285750" indent="-285750">
              <a:buFontTx/>
              <a:buChar char="-"/>
            </a:pPr>
            <a:r>
              <a:rPr lang="it-IT" dirty="0">
                <a:solidFill>
                  <a:srgbClr val="0070C0"/>
                </a:solidFill>
              </a:rPr>
              <a:t>ELSCH016</a:t>
            </a:r>
          </a:p>
          <a:p>
            <a:pPr marL="285750" indent="-285750">
              <a:buFontTx/>
              <a:buChar char="-"/>
            </a:pPr>
            <a:r>
              <a:rPr lang="it-IT" dirty="0">
                <a:solidFill>
                  <a:srgbClr val="0070C0"/>
                </a:solidFill>
              </a:rPr>
              <a:t>SA16/10</a:t>
            </a:r>
          </a:p>
          <a:p>
            <a:pPr marL="285750" indent="-285750">
              <a:buFontTx/>
              <a:buChar char="-"/>
            </a:pPr>
            <a:r>
              <a:rPr lang="it-IT" dirty="0">
                <a:solidFill>
                  <a:srgbClr val="0070C0"/>
                </a:solidFill>
              </a:rPr>
              <a:t>SA16/5</a:t>
            </a:r>
          </a:p>
          <a:p>
            <a:pPr marL="285750" indent="-285750">
              <a:buFontTx/>
              <a:buChar char="-"/>
            </a:pPr>
            <a:r>
              <a:rPr lang="it-IT" dirty="0">
                <a:solidFill>
                  <a:srgbClr val="0070C0"/>
                </a:solidFill>
              </a:rPr>
              <a:t>SA16/2.5</a:t>
            </a:r>
          </a:p>
          <a:p>
            <a:endParaRPr lang="it-IT" dirty="0">
              <a:solidFill>
                <a:srgbClr val="0070C0"/>
              </a:solidFill>
            </a:endParaRPr>
          </a:p>
          <a:p>
            <a:r>
              <a:rPr lang="it-IT" dirty="0" err="1">
                <a:solidFill>
                  <a:srgbClr val="0070C0"/>
                </a:solidFill>
              </a:rPr>
              <a:t>Recording</a:t>
            </a:r>
            <a:r>
              <a:rPr lang="it-IT" dirty="0">
                <a:solidFill>
                  <a:srgbClr val="0070C0"/>
                </a:solidFill>
              </a:rPr>
              <a:t> </a:t>
            </a:r>
            <a:r>
              <a:rPr lang="it-IT" dirty="0" err="1">
                <a:solidFill>
                  <a:srgbClr val="0070C0"/>
                </a:solidFill>
              </a:rPr>
              <a:t>Modalities</a:t>
            </a:r>
            <a:r>
              <a:rPr lang="it-IT" dirty="0">
                <a:solidFill>
                  <a:srgbClr val="0070C0"/>
                </a:solidFill>
              </a:rPr>
              <a:t>: </a:t>
            </a:r>
          </a:p>
          <a:p>
            <a:pPr marL="285750" indent="-285750">
              <a:buFontTx/>
              <a:buChar char="-"/>
            </a:pPr>
            <a:r>
              <a:rPr lang="it-IT" dirty="0" err="1">
                <a:solidFill>
                  <a:srgbClr val="0070C0"/>
                </a:solidFill>
              </a:rPr>
              <a:t>Monopolar</a:t>
            </a:r>
            <a:r>
              <a:rPr lang="it-IT" dirty="0">
                <a:solidFill>
                  <a:srgbClr val="0070C0"/>
                </a:solidFill>
              </a:rPr>
              <a:t> (M)</a:t>
            </a:r>
          </a:p>
          <a:p>
            <a:endParaRPr lang="it-IT" dirty="0">
              <a:solidFill>
                <a:srgbClr val="0070C0"/>
              </a:solidFill>
            </a:endParaRPr>
          </a:p>
          <a:p>
            <a:r>
              <a:rPr lang="it-IT" dirty="0" err="1">
                <a:solidFill>
                  <a:srgbClr val="0070C0"/>
                </a:solidFill>
              </a:rPr>
              <a:t>Auxiliary</a:t>
            </a:r>
            <a:r>
              <a:rPr lang="it-IT" dirty="0">
                <a:solidFill>
                  <a:srgbClr val="0070C0"/>
                </a:solidFill>
              </a:rPr>
              <a:t> </a:t>
            </a:r>
            <a:r>
              <a:rPr lang="it-IT" dirty="0" err="1">
                <a:solidFill>
                  <a:srgbClr val="0070C0"/>
                </a:solidFill>
              </a:rPr>
              <a:t>channels</a:t>
            </a:r>
            <a:r>
              <a:rPr lang="it-IT" dirty="0">
                <a:solidFill>
                  <a:srgbClr val="0070C0"/>
                </a:solidFill>
              </a:rPr>
              <a:t>:</a:t>
            </a:r>
          </a:p>
          <a:p>
            <a:r>
              <a:rPr lang="it-IT" dirty="0">
                <a:solidFill>
                  <a:srgbClr val="0070C0"/>
                </a:solidFill>
              </a:rPr>
              <a:t>2 AUX-IN</a:t>
            </a:r>
          </a:p>
        </p:txBody>
      </p:sp>
    </p:spTree>
    <p:extLst>
      <p:ext uri="{BB962C8B-B14F-4D97-AF65-F5344CB8AC3E}">
        <p14:creationId xmlns:p14="http://schemas.microsoft.com/office/powerpoint/2010/main" val="136917813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8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80803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olo 1"/>
          <p:cNvSpPr txBox="1">
            <a:spLocks/>
          </p:cNvSpPr>
          <p:nvPr/>
        </p:nvSpPr>
        <p:spPr>
          <a:xfrm>
            <a:off x="827584" y="0"/>
            <a:ext cx="8316416" cy="7647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cy-GB" sz="3200" b="1" dirty="0">
                <a:solidFill>
                  <a:schemeClr val="accent1">
                    <a:lumMod val="75000"/>
                  </a:schemeClr>
                </a:solidFill>
                <a:latin typeface="Arial" charset="0"/>
                <a:cs typeface="Arial" charset="0"/>
              </a:rPr>
              <a:t>AD2x32SE</a:t>
            </a:r>
            <a:endParaRPr kumimoji="0" lang="cy-GB" sz="32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Arial" charset="0"/>
              <a:cs typeface="Arial" charset="0"/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5131839" y="2669668"/>
            <a:ext cx="3053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rgbClr val="0070C0"/>
                </a:solidFill>
              </a:rPr>
              <a:t>Dual 32 </a:t>
            </a:r>
            <a:r>
              <a:rPr lang="it-IT" dirty="0" err="1">
                <a:solidFill>
                  <a:srgbClr val="0070C0"/>
                </a:solidFill>
              </a:rPr>
              <a:t>channels</a:t>
            </a:r>
            <a:r>
              <a:rPr lang="it-IT" dirty="0">
                <a:solidFill>
                  <a:srgbClr val="0070C0"/>
                </a:solidFill>
              </a:rPr>
              <a:t> </a:t>
            </a:r>
            <a:r>
              <a:rPr lang="it-IT" dirty="0" err="1">
                <a:solidFill>
                  <a:srgbClr val="0070C0"/>
                </a:solidFill>
              </a:rPr>
              <a:t>adapter</a:t>
            </a:r>
            <a:endParaRPr lang="it-IT" dirty="0">
              <a:solidFill>
                <a:srgbClr val="0070C0"/>
              </a:solidFill>
            </a:endParaRPr>
          </a:p>
        </p:txBody>
      </p:sp>
      <p:sp>
        <p:nvSpPr>
          <p:cNvPr id="17" name="Rettangolo 16"/>
          <p:cNvSpPr/>
          <p:nvPr/>
        </p:nvSpPr>
        <p:spPr>
          <a:xfrm>
            <a:off x="1179258" y="3608512"/>
            <a:ext cx="12277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dirty="0" err="1">
                <a:solidFill>
                  <a:srgbClr val="0070C0"/>
                </a:solidFill>
              </a:rPr>
              <a:t>Electrodes</a:t>
            </a:r>
            <a:r>
              <a:rPr lang="it-IT" dirty="0">
                <a:solidFill>
                  <a:srgbClr val="0070C0"/>
                </a:solidFill>
              </a:rPr>
              <a:t>: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2CCDE99F-D197-413A-A33D-E0D32D9CFEC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320" b="28832"/>
          <a:stretch/>
        </p:blipFill>
        <p:spPr>
          <a:xfrm>
            <a:off x="1179258" y="535744"/>
            <a:ext cx="7143750" cy="2088232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2C41008D-1C0B-4064-922D-5BC6D9DF77C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67541">
            <a:off x="2274983" y="4057775"/>
            <a:ext cx="2333057" cy="1555371"/>
          </a:xfrm>
          <a:prstGeom prst="rect">
            <a:avLst/>
          </a:prstGeom>
        </p:spPr>
      </p:pic>
      <p:sp>
        <p:nvSpPr>
          <p:cNvPr id="10" name="CasellaDiTesto 9">
            <a:extLst>
              <a:ext uri="{FF2B5EF4-FFF2-40B4-BE49-F238E27FC236}">
                <a16:creationId xmlns:a16="http://schemas.microsoft.com/office/drawing/2014/main" id="{77D4F994-5D53-4383-952C-C644A09A6CEC}"/>
              </a:ext>
            </a:extLst>
          </p:cNvPr>
          <p:cNvSpPr txBox="1"/>
          <p:nvPr/>
        </p:nvSpPr>
        <p:spPr>
          <a:xfrm>
            <a:off x="5131839" y="3608512"/>
            <a:ext cx="305330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err="1">
                <a:solidFill>
                  <a:srgbClr val="0070C0"/>
                </a:solidFill>
              </a:rPr>
              <a:t>Electrodes</a:t>
            </a:r>
            <a:r>
              <a:rPr lang="it-IT" dirty="0">
                <a:solidFill>
                  <a:srgbClr val="0070C0"/>
                </a:solidFill>
              </a:rPr>
              <a:t>:</a:t>
            </a:r>
          </a:p>
          <a:p>
            <a:pPr marL="285750" indent="-285750">
              <a:buFontTx/>
              <a:buChar char="-"/>
            </a:pPr>
            <a:r>
              <a:rPr lang="it-IT" dirty="0">
                <a:solidFill>
                  <a:srgbClr val="0070C0"/>
                </a:solidFill>
              </a:rPr>
              <a:t>2 x GR10MM0804</a:t>
            </a:r>
          </a:p>
          <a:p>
            <a:pPr marL="285750" indent="-285750">
              <a:buFontTx/>
              <a:buChar char="-"/>
            </a:pPr>
            <a:endParaRPr lang="it-IT" dirty="0">
              <a:solidFill>
                <a:srgbClr val="0070C0"/>
              </a:solidFill>
            </a:endParaRPr>
          </a:p>
          <a:p>
            <a:r>
              <a:rPr lang="it-IT" dirty="0" err="1">
                <a:solidFill>
                  <a:srgbClr val="0070C0"/>
                </a:solidFill>
              </a:rPr>
              <a:t>Recording</a:t>
            </a:r>
            <a:r>
              <a:rPr lang="it-IT" dirty="0">
                <a:solidFill>
                  <a:srgbClr val="0070C0"/>
                </a:solidFill>
              </a:rPr>
              <a:t> </a:t>
            </a:r>
            <a:r>
              <a:rPr lang="it-IT" dirty="0" err="1">
                <a:solidFill>
                  <a:srgbClr val="0070C0"/>
                </a:solidFill>
              </a:rPr>
              <a:t>Modalities</a:t>
            </a:r>
            <a:r>
              <a:rPr lang="it-IT" dirty="0">
                <a:solidFill>
                  <a:srgbClr val="0070C0"/>
                </a:solidFill>
              </a:rPr>
              <a:t>: </a:t>
            </a:r>
          </a:p>
          <a:p>
            <a:pPr marL="285750" indent="-285750">
              <a:buFontTx/>
              <a:buChar char="-"/>
            </a:pPr>
            <a:r>
              <a:rPr lang="it-IT" dirty="0" err="1">
                <a:solidFill>
                  <a:srgbClr val="0070C0"/>
                </a:solidFill>
              </a:rPr>
              <a:t>Monopolar</a:t>
            </a:r>
            <a:endParaRPr lang="it-IT" dirty="0">
              <a:solidFill>
                <a:srgbClr val="0070C0"/>
              </a:solidFill>
            </a:endParaRPr>
          </a:p>
          <a:p>
            <a:endParaRPr lang="it-IT" dirty="0">
              <a:solidFill>
                <a:srgbClr val="0070C0"/>
              </a:solidFill>
            </a:endParaRPr>
          </a:p>
          <a:p>
            <a:r>
              <a:rPr lang="it-IT" dirty="0" err="1">
                <a:solidFill>
                  <a:srgbClr val="0070C0"/>
                </a:solidFill>
              </a:rPr>
              <a:t>Auxiliary</a:t>
            </a:r>
            <a:r>
              <a:rPr lang="it-IT" dirty="0">
                <a:solidFill>
                  <a:srgbClr val="0070C0"/>
                </a:solidFill>
              </a:rPr>
              <a:t> </a:t>
            </a:r>
            <a:r>
              <a:rPr lang="it-IT" dirty="0" err="1">
                <a:solidFill>
                  <a:srgbClr val="0070C0"/>
                </a:solidFill>
              </a:rPr>
              <a:t>channels</a:t>
            </a:r>
            <a:r>
              <a:rPr lang="it-IT" dirty="0">
                <a:solidFill>
                  <a:srgbClr val="0070C0"/>
                </a:solidFill>
              </a:rPr>
              <a:t>:</a:t>
            </a:r>
          </a:p>
          <a:p>
            <a:r>
              <a:rPr lang="it-IT" dirty="0">
                <a:solidFill>
                  <a:srgbClr val="0070C0"/>
                </a:solidFill>
              </a:rPr>
              <a:t>2 AUX-IN</a:t>
            </a:r>
          </a:p>
        </p:txBody>
      </p:sp>
    </p:spTree>
    <p:extLst>
      <p:ext uri="{BB962C8B-B14F-4D97-AF65-F5344CB8AC3E}">
        <p14:creationId xmlns:p14="http://schemas.microsoft.com/office/powerpoint/2010/main" val="229894998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8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80803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olo 1"/>
          <p:cNvSpPr txBox="1">
            <a:spLocks/>
          </p:cNvSpPr>
          <p:nvPr/>
        </p:nvSpPr>
        <p:spPr>
          <a:xfrm>
            <a:off x="827584" y="0"/>
            <a:ext cx="8316416" cy="7647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cy-GB" sz="3200" b="1" dirty="0">
                <a:solidFill>
                  <a:schemeClr val="accent1">
                    <a:lumMod val="75000"/>
                  </a:schemeClr>
                </a:solidFill>
                <a:latin typeface="Arial" charset="0"/>
                <a:cs typeface="Arial" charset="0"/>
              </a:rPr>
              <a:t>AD1x64SE</a:t>
            </a:r>
            <a:endParaRPr kumimoji="0" lang="cy-GB" sz="32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Arial" charset="0"/>
              <a:cs typeface="Arial" charset="0"/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6165628" y="2107796"/>
            <a:ext cx="25984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rgbClr val="0070C0"/>
                </a:solidFill>
              </a:rPr>
              <a:t>64 </a:t>
            </a:r>
            <a:r>
              <a:rPr lang="it-IT" dirty="0" err="1">
                <a:solidFill>
                  <a:srgbClr val="0070C0"/>
                </a:solidFill>
              </a:rPr>
              <a:t>channels</a:t>
            </a:r>
            <a:r>
              <a:rPr lang="it-IT" dirty="0">
                <a:solidFill>
                  <a:srgbClr val="0070C0"/>
                </a:solidFill>
              </a:rPr>
              <a:t> </a:t>
            </a:r>
            <a:r>
              <a:rPr lang="it-IT" dirty="0" err="1">
                <a:solidFill>
                  <a:srgbClr val="0070C0"/>
                </a:solidFill>
              </a:rPr>
              <a:t>adapter</a:t>
            </a:r>
            <a:endParaRPr lang="it-IT" dirty="0">
              <a:solidFill>
                <a:srgbClr val="0070C0"/>
              </a:solidFill>
            </a:endParaRPr>
          </a:p>
        </p:txBody>
      </p:sp>
      <p:sp>
        <p:nvSpPr>
          <p:cNvPr id="17" name="Rettangolo 16"/>
          <p:cNvSpPr/>
          <p:nvPr/>
        </p:nvSpPr>
        <p:spPr>
          <a:xfrm>
            <a:off x="1037710" y="2575595"/>
            <a:ext cx="12277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dirty="0" err="1">
                <a:solidFill>
                  <a:srgbClr val="0070C0"/>
                </a:solidFill>
              </a:rPr>
              <a:t>Electrodes</a:t>
            </a:r>
            <a:r>
              <a:rPr lang="it-IT" dirty="0">
                <a:solidFill>
                  <a:srgbClr val="0070C0"/>
                </a:solidFill>
              </a:rPr>
              <a:t>: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4A936C5E-9A0A-41ED-9462-B3B515E0967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72" b="22785"/>
          <a:stretch/>
        </p:blipFill>
        <p:spPr>
          <a:xfrm>
            <a:off x="1365214" y="50432"/>
            <a:ext cx="6770694" cy="2525163"/>
          </a:xfrm>
          <a:prstGeom prst="rect">
            <a:avLst/>
          </a:prstGeom>
        </p:spPr>
      </p:pic>
      <p:pic>
        <p:nvPicPr>
          <p:cNvPr id="23" name="Immagine 22">
            <a:extLst>
              <a:ext uri="{FF2B5EF4-FFF2-40B4-BE49-F238E27FC236}">
                <a16:creationId xmlns:a16="http://schemas.microsoft.com/office/drawing/2014/main" id="{D71C33E1-391A-42B2-A582-870B5C4ABFE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59197" y="4379103"/>
            <a:ext cx="4176465" cy="2784310"/>
          </a:xfrm>
          <a:prstGeom prst="rect">
            <a:avLst/>
          </a:prstGeom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3AA3B48C-8D53-42DA-AEFE-1E0D08DFBFB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4380830"/>
            <a:ext cx="2491943" cy="1661296"/>
          </a:xfrm>
          <a:prstGeom prst="rect">
            <a:avLst/>
          </a:prstGeom>
        </p:spPr>
      </p:pic>
      <p:pic>
        <p:nvPicPr>
          <p:cNvPr id="13" name="Immagine 12">
            <a:extLst>
              <a:ext uri="{FF2B5EF4-FFF2-40B4-BE49-F238E27FC236}">
                <a16:creationId xmlns:a16="http://schemas.microsoft.com/office/drawing/2014/main" id="{D931067E-5953-4980-9385-853C55B6947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1690" y="3712681"/>
            <a:ext cx="2264067" cy="1509378"/>
          </a:xfrm>
          <a:prstGeom prst="rect">
            <a:avLst/>
          </a:prstGeom>
        </p:spPr>
      </p:pic>
      <p:pic>
        <p:nvPicPr>
          <p:cNvPr id="14" name="Immagine 13">
            <a:extLst>
              <a:ext uri="{FF2B5EF4-FFF2-40B4-BE49-F238E27FC236}">
                <a16:creationId xmlns:a16="http://schemas.microsoft.com/office/drawing/2014/main" id="{8322B495-A0A6-4B48-9D1F-E2688208978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0821" y="2755794"/>
            <a:ext cx="2113228" cy="1408819"/>
          </a:xfrm>
          <a:prstGeom prst="rect">
            <a:avLst/>
          </a:prstGeom>
        </p:spPr>
      </p:pic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26E51809-7C29-447E-B7D1-348803ECA15D}"/>
              </a:ext>
            </a:extLst>
          </p:cNvPr>
          <p:cNvSpPr txBox="1"/>
          <p:nvPr/>
        </p:nvSpPr>
        <p:spPr>
          <a:xfrm>
            <a:off x="6165628" y="2787965"/>
            <a:ext cx="2598406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err="1">
                <a:solidFill>
                  <a:srgbClr val="0070C0"/>
                </a:solidFill>
              </a:rPr>
              <a:t>Electrodes</a:t>
            </a:r>
            <a:r>
              <a:rPr lang="it-IT" dirty="0">
                <a:solidFill>
                  <a:srgbClr val="0070C0"/>
                </a:solidFill>
              </a:rPr>
              <a:t>:</a:t>
            </a:r>
          </a:p>
          <a:p>
            <a:pPr marL="285750" indent="-285750">
              <a:buFontTx/>
              <a:buChar char="-"/>
            </a:pPr>
            <a:r>
              <a:rPr lang="it-IT" dirty="0">
                <a:solidFill>
                  <a:srgbClr val="0070C0"/>
                </a:solidFill>
              </a:rPr>
              <a:t>GR10MM0808</a:t>
            </a:r>
          </a:p>
          <a:p>
            <a:pPr marL="285750" indent="-285750">
              <a:buFontTx/>
              <a:buChar char="-"/>
            </a:pPr>
            <a:r>
              <a:rPr lang="it-IT" dirty="0">
                <a:solidFill>
                  <a:srgbClr val="0070C0"/>
                </a:solidFill>
              </a:rPr>
              <a:t>GR08MM1304</a:t>
            </a:r>
          </a:p>
          <a:p>
            <a:pPr marL="285750" indent="-285750">
              <a:buFontTx/>
              <a:buChar char="-"/>
            </a:pPr>
            <a:r>
              <a:rPr lang="it-IT" dirty="0">
                <a:solidFill>
                  <a:srgbClr val="0070C0"/>
                </a:solidFill>
              </a:rPr>
              <a:t>GR04MM1305</a:t>
            </a:r>
          </a:p>
          <a:p>
            <a:pPr marL="285750" indent="-285750">
              <a:buFontTx/>
              <a:buChar char="-"/>
            </a:pPr>
            <a:r>
              <a:rPr lang="it-IT" dirty="0">
                <a:solidFill>
                  <a:srgbClr val="0070C0"/>
                </a:solidFill>
              </a:rPr>
              <a:t>GR100ML1305</a:t>
            </a:r>
          </a:p>
          <a:p>
            <a:endParaRPr lang="it-IT" dirty="0">
              <a:solidFill>
                <a:srgbClr val="0070C0"/>
              </a:solidFill>
            </a:endParaRPr>
          </a:p>
          <a:p>
            <a:r>
              <a:rPr lang="it-IT" dirty="0" err="1">
                <a:solidFill>
                  <a:srgbClr val="0070C0"/>
                </a:solidFill>
              </a:rPr>
              <a:t>Recording</a:t>
            </a:r>
            <a:r>
              <a:rPr lang="it-IT" dirty="0">
                <a:solidFill>
                  <a:srgbClr val="0070C0"/>
                </a:solidFill>
              </a:rPr>
              <a:t> </a:t>
            </a:r>
            <a:r>
              <a:rPr lang="it-IT" dirty="0" err="1">
                <a:solidFill>
                  <a:srgbClr val="0070C0"/>
                </a:solidFill>
              </a:rPr>
              <a:t>Modalities</a:t>
            </a:r>
            <a:r>
              <a:rPr lang="it-IT" dirty="0">
                <a:solidFill>
                  <a:srgbClr val="0070C0"/>
                </a:solidFill>
              </a:rPr>
              <a:t>: </a:t>
            </a:r>
          </a:p>
          <a:p>
            <a:pPr marL="285750" indent="-285750">
              <a:buFontTx/>
              <a:buChar char="-"/>
            </a:pPr>
            <a:r>
              <a:rPr lang="it-IT" dirty="0" err="1">
                <a:solidFill>
                  <a:srgbClr val="0070C0"/>
                </a:solidFill>
              </a:rPr>
              <a:t>Monopolar</a:t>
            </a:r>
            <a:endParaRPr lang="it-IT" dirty="0">
              <a:solidFill>
                <a:srgbClr val="0070C0"/>
              </a:solidFill>
            </a:endParaRPr>
          </a:p>
          <a:p>
            <a:endParaRPr lang="it-IT" dirty="0">
              <a:solidFill>
                <a:srgbClr val="0070C0"/>
              </a:solidFill>
            </a:endParaRPr>
          </a:p>
          <a:p>
            <a:r>
              <a:rPr lang="it-IT" dirty="0" err="1">
                <a:solidFill>
                  <a:srgbClr val="0070C0"/>
                </a:solidFill>
              </a:rPr>
              <a:t>Auxiliary</a:t>
            </a:r>
            <a:r>
              <a:rPr lang="it-IT" dirty="0">
                <a:solidFill>
                  <a:srgbClr val="0070C0"/>
                </a:solidFill>
              </a:rPr>
              <a:t> </a:t>
            </a:r>
            <a:r>
              <a:rPr lang="it-IT" dirty="0" err="1">
                <a:solidFill>
                  <a:srgbClr val="0070C0"/>
                </a:solidFill>
              </a:rPr>
              <a:t>channels</a:t>
            </a:r>
            <a:r>
              <a:rPr lang="it-IT" dirty="0">
                <a:solidFill>
                  <a:srgbClr val="0070C0"/>
                </a:solidFill>
              </a:rPr>
              <a:t>:</a:t>
            </a:r>
          </a:p>
          <a:p>
            <a:r>
              <a:rPr lang="it-IT" dirty="0">
                <a:solidFill>
                  <a:srgbClr val="0070C0"/>
                </a:solidFill>
              </a:rPr>
              <a:t>2 AUX-IN</a:t>
            </a:r>
          </a:p>
        </p:txBody>
      </p:sp>
    </p:spTree>
    <p:extLst>
      <p:ext uri="{BB962C8B-B14F-4D97-AF65-F5344CB8AC3E}">
        <p14:creationId xmlns:p14="http://schemas.microsoft.com/office/powerpoint/2010/main" val="135497960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8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80803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olo 1"/>
          <p:cNvSpPr txBox="1">
            <a:spLocks/>
          </p:cNvSpPr>
          <p:nvPr/>
        </p:nvSpPr>
        <p:spPr>
          <a:xfrm>
            <a:off x="827584" y="0"/>
            <a:ext cx="8316416" cy="7647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cy-GB" sz="3200" b="1" dirty="0">
                <a:solidFill>
                  <a:schemeClr val="accent1">
                    <a:lumMod val="75000"/>
                  </a:schemeClr>
                </a:solidFill>
                <a:latin typeface="Arial" charset="0"/>
                <a:cs typeface="Arial" charset="0"/>
              </a:rPr>
              <a:t>EEG-CapSE</a:t>
            </a:r>
            <a:endParaRPr kumimoji="0" lang="cy-GB" sz="32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Arial" charset="0"/>
              <a:cs typeface="Arial" charset="0"/>
            </a:endParaRPr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489CA12A-2368-45F1-98EF-7AF58FFD31F4}"/>
              </a:ext>
            </a:extLst>
          </p:cNvPr>
          <p:cNvSpPr/>
          <p:nvPr/>
        </p:nvSpPr>
        <p:spPr>
          <a:xfrm>
            <a:off x="5148064" y="980728"/>
            <a:ext cx="3813736" cy="286232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dirty="0">
                <a:solidFill>
                  <a:srgbClr val="0070C0"/>
                </a:solidFill>
              </a:rPr>
              <a:t>Cap for </a:t>
            </a:r>
            <a:r>
              <a:rPr lang="it-IT" dirty="0" err="1">
                <a:solidFill>
                  <a:srgbClr val="0070C0"/>
                </a:solidFill>
              </a:rPr>
              <a:t>Electroencephalography</a:t>
            </a:r>
            <a:r>
              <a:rPr lang="it-IT" dirty="0">
                <a:solidFill>
                  <a:srgbClr val="0070C0"/>
                </a:solidFill>
              </a:rPr>
              <a:t>:</a:t>
            </a:r>
          </a:p>
          <a:p>
            <a:pPr marL="285750" indent="-285750">
              <a:buFontTx/>
              <a:buChar char="-"/>
            </a:pPr>
            <a:r>
              <a:rPr lang="it-IT" dirty="0">
                <a:solidFill>
                  <a:srgbClr val="0070C0"/>
                </a:solidFill>
              </a:rPr>
              <a:t>with 20 </a:t>
            </a:r>
            <a:r>
              <a:rPr lang="it-IT" dirty="0" err="1">
                <a:solidFill>
                  <a:srgbClr val="0070C0"/>
                </a:solidFill>
              </a:rPr>
              <a:t>channels</a:t>
            </a:r>
            <a:endParaRPr lang="it-IT" dirty="0">
              <a:solidFill>
                <a:srgbClr val="0070C0"/>
              </a:solidFill>
            </a:endParaRPr>
          </a:p>
          <a:p>
            <a:pPr marL="285750" indent="-285750">
              <a:buFontTx/>
              <a:buChar char="-"/>
            </a:pPr>
            <a:r>
              <a:rPr lang="it-IT" dirty="0">
                <a:solidFill>
                  <a:srgbClr val="0070C0"/>
                </a:solidFill>
              </a:rPr>
              <a:t>with 64 </a:t>
            </a:r>
            <a:r>
              <a:rPr lang="it-IT" dirty="0" err="1">
                <a:solidFill>
                  <a:srgbClr val="0070C0"/>
                </a:solidFill>
              </a:rPr>
              <a:t>channels</a:t>
            </a:r>
            <a:endParaRPr lang="it-IT" dirty="0">
              <a:solidFill>
                <a:srgbClr val="0070C0"/>
              </a:solidFill>
            </a:endParaRPr>
          </a:p>
          <a:p>
            <a:pPr marL="285750" indent="-285750">
              <a:buFontTx/>
              <a:buChar char="-"/>
            </a:pPr>
            <a:endParaRPr lang="it-IT" dirty="0">
              <a:solidFill>
                <a:srgbClr val="0070C0"/>
              </a:solidFill>
            </a:endParaRPr>
          </a:p>
          <a:p>
            <a:r>
              <a:rPr lang="it-IT" dirty="0">
                <a:solidFill>
                  <a:srgbClr val="0070C0"/>
                </a:solidFill>
              </a:rPr>
              <a:t>Note:</a:t>
            </a:r>
          </a:p>
          <a:p>
            <a:r>
              <a:rPr lang="it-IT" dirty="0">
                <a:solidFill>
                  <a:srgbClr val="0070C0"/>
                </a:solidFill>
              </a:rPr>
              <a:t>Direct connection </a:t>
            </a:r>
            <a:r>
              <a:rPr lang="it-IT" dirty="0" err="1">
                <a:solidFill>
                  <a:srgbClr val="0070C0"/>
                </a:solidFill>
              </a:rPr>
              <a:t>between</a:t>
            </a:r>
            <a:r>
              <a:rPr lang="it-IT" dirty="0">
                <a:solidFill>
                  <a:srgbClr val="0070C0"/>
                </a:solidFill>
              </a:rPr>
              <a:t> Cap </a:t>
            </a:r>
          </a:p>
          <a:p>
            <a:r>
              <a:rPr lang="it-IT" dirty="0">
                <a:solidFill>
                  <a:srgbClr val="0070C0"/>
                </a:solidFill>
              </a:rPr>
              <a:t>and AD64EEGSE </a:t>
            </a:r>
            <a:r>
              <a:rPr lang="it-IT" dirty="0" err="1">
                <a:solidFill>
                  <a:srgbClr val="0070C0"/>
                </a:solidFill>
              </a:rPr>
              <a:t>adapter</a:t>
            </a:r>
            <a:r>
              <a:rPr lang="it-IT" dirty="0">
                <a:solidFill>
                  <a:srgbClr val="0070C0"/>
                </a:solidFill>
              </a:rPr>
              <a:t> </a:t>
            </a:r>
            <a:r>
              <a:rPr lang="it-IT" dirty="0" err="1">
                <a:solidFill>
                  <a:srgbClr val="0070C0"/>
                </a:solidFill>
              </a:rPr>
              <a:t>without</a:t>
            </a:r>
            <a:r>
              <a:rPr lang="it-IT" dirty="0">
                <a:solidFill>
                  <a:srgbClr val="0070C0"/>
                </a:solidFill>
              </a:rPr>
              <a:t> </a:t>
            </a:r>
            <a:r>
              <a:rPr lang="it-IT" dirty="0" err="1">
                <a:solidFill>
                  <a:srgbClr val="0070C0"/>
                </a:solidFill>
              </a:rPr>
              <a:t>cable</a:t>
            </a:r>
            <a:endParaRPr lang="it-IT" dirty="0">
              <a:solidFill>
                <a:srgbClr val="0070C0"/>
              </a:solidFill>
            </a:endParaRPr>
          </a:p>
          <a:p>
            <a:pPr marL="285750" indent="-285750">
              <a:buFontTx/>
              <a:buChar char="-"/>
            </a:pPr>
            <a:endParaRPr lang="it-IT" dirty="0">
              <a:solidFill>
                <a:srgbClr val="0070C0"/>
              </a:solidFill>
            </a:endParaRPr>
          </a:p>
          <a:p>
            <a:endParaRPr lang="it-IT" dirty="0">
              <a:solidFill>
                <a:srgbClr val="0070C0"/>
              </a:solidFill>
            </a:endParaRPr>
          </a:p>
          <a:p>
            <a:endParaRPr lang="it-IT" dirty="0">
              <a:solidFill>
                <a:srgbClr val="0070C0"/>
              </a:solidFill>
            </a:endParaRP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0446FABD-08D5-47D4-8CA8-498B262E2B4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764704"/>
            <a:ext cx="2862318" cy="38164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A6B9371A-1021-4903-B49E-E657E271B06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5592" y="3608795"/>
            <a:ext cx="2482592" cy="2430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01565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8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80803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olo 1"/>
          <p:cNvSpPr txBox="1">
            <a:spLocks/>
          </p:cNvSpPr>
          <p:nvPr/>
        </p:nvSpPr>
        <p:spPr>
          <a:xfrm>
            <a:off x="827584" y="0"/>
            <a:ext cx="8316416" cy="7647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cy-GB" sz="3200" b="1" dirty="0">
                <a:solidFill>
                  <a:schemeClr val="accent1">
                    <a:lumMod val="75000"/>
                  </a:schemeClr>
                </a:solidFill>
                <a:latin typeface="Arial" charset="0"/>
                <a:cs typeface="Arial" charset="0"/>
              </a:rPr>
              <a:t>ISO-AUXSE</a:t>
            </a:r>
            <a:endParaRPr kumimoji="0" lang="cy-GB" sz="32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Arial" charset="0"/>
              <a:cs typeface="Arial" charset="0"/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1259632" y="3142709"/>
            <a:ext cx="748883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endParaRPr lang="it-IT" dirty="0">
              <a:solidFill>
                <a:srgbClr val="0070C0"/>
              </a:solidFill>
            </a:endParaRPr>
          </a:p>
          <a:p>
            <a:r>
              <a:rPr lang="en-GB" sz="2400" dirty="0">
                <a:solidFill>
                  <a:srgbClr val="0070C0"/>
                </a:solidFill>
              </a:rPr>
              <a:t>Insulator for 2 AUX-IN</a:t>
            </a:r>
          </a:p>
          <a:p>
            <a:endParaRPr lang="en-GB" sz="2400" dirty="0">
              <a:solidFill>
                <a:srgbClr val="0070C0"/>
              </a:solidFill>
            </a:endParaRPr>
          </a:p>
          <a:p>
            <a:pPr marL="285750" indent="-285750">
              <a:buFontTx/>
              <a:buChar char="-"/>
            </a:pPr>
            <a:r>
              <a:rPr lang="en-GB" sz="2400" dirty="0">
                <a:solidFill>
                  <a:srgbClr val="0070C0"/>
                </a:solidFill>
              </a:rPr>
              <a:t>2 BNC inputs (range +5/-5V)</a:t>
            </a:r>
          </a:p>
          <a:p>
            <a:pPr marL="285750" indent="-285750">
              <a:buFontTx/>
              <a:buChar char="-"/>
            </a:pPr>
            <a:endParaRPr lang="en-GB" sz="2400" dirty="0">
              <a:solidFill>
                <a:srgbClr val="0070C0"/>
              </a:solidFill>
            </a:endParaRPr>
          </a:p>
          <a:p>
            <a:pPr marL="285750" indent="-285750">
              <a:buFontTx/>
              <a:buChar char="-"/>
            </a:pPr>
            <a:r>
              <a:rPr lang="en-GB" sz="2400" dirty="0">
                <a:solidFill>
                  <a:srgbClr val="0070C0"/>
                </a:solidFill>
              </a:rPr>
              <a:t>Jack </a:t>
            </a:r>
            <a:r>
              <a:rPr lang="en-GB" sz="2400" dirty="0" err="1">
                <a:solidFill>
                  <a:srgbClr val="0070C0"/>
                </a:solidFill>
              </a:rPr>
              <a:t>ouput</a:t>
            </a:r>
            <a:r>
              <a:rPr lang="en-GB" sz="2400" dirty="0">
                <a:solidFill>
                  <a:srgbClr val="0070C0"/>
                </a:solidFill>
              </a:rPr>
              <a:t> connector to </a:t>
            </a:r>
            <a:r>
              <a:rPr lang="en-GB" sz="2400" dirty="0" err="1">
                <a:solidFill>
                  <a:srgbClr val="0070C0"/>
                </a:solidFill>
              </a:rPr>
              <a:t>Sessantaquattro</a:t>
            </a:r>
            <a:r>
              <a:rPr lang="en-GB" sz="2400" dirty="0">
                <a:solidFill>
                  <a:srgbClr val="0070C0"/>
                </a:solidFill>
              </a:rPr>
              <a:t> AUX-IN 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2E11C858-EF76-41C1-A6A4-86D1175E0E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874" y="730744"/>
            <a:ext cx="3888252" cy="2592168"/>
          </a:xfrm>
          <a:prstGeom prst="rect">
            <a:avLst/>
          </a:prstGeom>
          <a:effectLst>
            <a:outerShdw dir="2700000" algn="ctr" rotWithShape="0">
              <a:srgbClr val="000000">
                <a:alpha val="66000"/>
              </a:srgbClr>
            </a:outerShdw>
          </a:effectLst>
        </p:spPr>
      </p:pic>
      <p:sp>
        <p:nvSpPr>
          <p:cNvPr id="7" name="AutoShape 2371">
            <a:extLst>
              <a:ext uri="{FF2B5EF4-FFF2-40B4-BE49-F238E27FC236}">
                <a16:creationId xmlns:a16="http://schemas.microsoft.com/office/drawing/2014/main" id="{746BE1F1-63CA-4245-BBD1-E3A38228DEAA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2418353" y="1450052"/>
            <a:ext cx="419041" cy="90792"/>
          </a:xfrm>
          <a:prstGeom prst="leftArrow">
            <a:avLst>
              <a:gd name="adj1" fmla="val 50000"/>
              <a:gd name="adj2" fmla="val 115385"/>
            </a:avLst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it-IT"/>
          </a:p>
        </p:txBody>
      </p:sp>
      <p:sp>
        <p:nvSpPr>
          <p:cNvPr id="8" name="AutoShape 2371">
            <a:extLst>
              <a:ext uri="{FF2B5EF4-FFF2-40B4-BE49-F238E27FC236}">
                <a16:creationId xmlns:a16="http://schemas.microsoft.com/office/drawing/2014/main" id="{1AAFFC6A-79D9-4A76-A48D-383393EF0B0E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2389999" y="2422550"/>
            <a:ext cx="419041" cy="90792"/>
          </a:xfrm>
          <a:prstGeom prst="leftArrow">
            <a:avLst>
              <a:gd name="adj1" fmla="val 50000"/>
              <a:gd name="adj2" fmla="val 115385"/>
            </a:avLst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it-IT"/>
          </a:p>
        </p:txBody>
      </p:sp>
      <p:sp>
        <p:nvSpPr>
          <p:cNvPr id="9" name="Text Box 2367">
            <a:extLst>
              <a:ext uri="{FF2B5EF4-FFF2-40B4-BE49-F238E27FC236}">
                <a16:creationId xmlns:a16="http://schemas.microsoft.com/office/drawing/2014/main" id="{D0FE131D-EB82-4DE5-B1A6-F5D452514D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41851" y="1181127"/>
            <a:ext cx="1696295" cy="719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>
              <a:lnSpc>
                <a:spcPct val="150000"/>
              </a:lnSpc>
            </a:pPr>
            <a:r>
              <a:rPr lang="en-GB" sz="1600" dirty="0">
                <a:solidFill>
                  <a:srgbClr val="0070C0"/>
                </a:solidFill>
              </a:rPr>
              <a:t>AUX-IN 1</a:t>
            </a:r>
            <a:endParaRPr lang="it-IT" sz="1600" dirty="0">
              <a:solidFill>
                <a:srgbClr val="0070C0"/>
              </a:solidFill>
            </a:endParaRPr>
          </a:p>
        </p:txBody>
      </p:sp>
      <p:sp>
        <p:nvSpPr>
          <p:cNvPr id="10" name="Text Box 2367">
            <a:extLst>
              <a:ext uri="{FF2B5EF4-FFF2-40B4-BE49-F238E27FC236}">
                <a16:creationId xmlns:a16="http://schemas.microsoft.com/office/drawing/2014/main" id="{D3B38F3E-34C9-4EAA-BF8B-E9FECD61EE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41851" y="2233946"/>
            <a:ext cx="1696295" cy="719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>
              <a:lnSpc>
                <a:spcPct val="150000"/>
              </a:lnSpc>
            </a:pPr>
            <a:r>
              <a:rPr lang="en-GB" sz="1600" dirty="0">
                <a:solidFill>
                  <a:srgbClr val="0070C0"/>
                </a:solidFill>
              </a:rPr>
              <a:t>AUX-IN 2</a:t>
            </a:r>
            <a:endParaRPr lang="it-IT" sz="1600" dirty="0">
              <a:solidFill>
                <a:srgbClr val="0070C0"/>
              </a:solidFill>
            </a:endParaRPr>
          </a:p>
        </p:txBody>
      </p:sp>
      <p:sp>
        <p:nvSpPr>
          <p:cNvPr id="12" name="AutoShape 2371">
            <a:extLst>
              <a:ext uri="{FF2B5EF4-FFF2-40B4-BE49-F238E27FC236}">
                <a16:creationId xmlns:a16="http://schemas.microsoft.com/office/drawing/2014/main" id="{5750363D-3C48-4F4A-A8A0-AEF0CEB5AC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57169" y="1936036"/>
            <a:ext cx="419041" cy="90792"/>
          </a:xfrm>
          <a:prstGeom prst="leftArrow">
            <a:avLst>
              <a:gd name="adj1" fmla="val 50000"/>
              <a:gd name="adj2" fmla="val 115385"/>
            </a:avLst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it-IT"/>
          </a:p>
        </p:txBody>
      </p:sp>
      <p:sp>
        <p:nvSpPr>
          <p:cNvPr id="13" name="Text Box 2369">
            <a:extLst>
              <a:ext uri="{FF2B5EF4-FFF2-40B4-BE49-F238E27FC236}">
                <a16:creationId xmlns:a16="http://schemas.microsoft.com/office/drawing/2014/main" id="{8D2FED09-4229-4AFA-9B27-08C1B30451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66689" y="1547913"/>
            <a:ext cx="2212338" cy="746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>
              <a:lnSpc>
                <a:spcPct val="150000"/>
              </a:lnSpc>
            </a:pPr>
            <a:r>
              <a:rPr lang="en-GB" sz="1600" dirty="0">
                <a:solidFill>
                  <a:srgbClr val="0070C0"/>
                </a:solidFill>
              </a:rPr>
              <a:t>Jack Output Connector</a:t>
            </a:r>
            <a:endParaRPr lang="it-IT" sz="16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443745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8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80803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olo 1"/>
          <p:cNvSpPr txBox="1">
            <a:spLocks/>
          </p:cNvSpPr>
          <p:nvPr/>
        </p:nvSpPr>
        <p:spPr>
          <a:xfrm>
            <a:off x="827584" y="0"/>
            <a:ext cx="8316416" cy="7647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cy-GB" sz="3200" b="1" dirty="0">
                <a:solidFill>
                  <a:schemeClr val="accent1">
                    <a:lumMod val="75000"/>
                  </a:schemeClr>
                </a:solidFill>
                <a:latin typeface="Arial" charset="0"/>
                <a:cs typeface="Arial" charset="0"/>
              </a:rPr>
              <a:t>SyncSE</a:t>
            </a:r>
            <a:endParaRPr kumimoji="0" lang="cy-GB" sz="32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Arial" charset="0"/>
              <a:cs typeface="Arial" charset="0"/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1259632" y="3212976"/>
            <a:ext cx="698477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endParaRPr lang="it-IT" dirty="0">
              <a:solidFill>
                <a:srgbClr val="0070C0"/>
              </a:solidFill>
            </a:endParaRPr>
          </a:p>
          <a:p>
            <a:r>
              <a:rPr lang="en-GB" sz="2400" dirty="0">
                <a:solidFill>
                  <a:srgbClr val="0070C0"/>
                </a:solidFill>
              </a:rPr>
              <a:t>Synchronization system with radio communication and BNC output</a:t>
            </a:r>
          </a:p>
          <a:p>
            <a:endParaRPr lang="en-GB" sz="2400" dirty="0">
              <a:solidFill>
                <a:srgbClr val="0070C0"/>
              </a:solidFill>
            </a:endParaRPr>
          </a:p>
          <a:p>
            <a:pPr marL="285750" indent="-285750">
              <a:buFontTx/>
              <a:buChar char="-"/>
            </a:pPr>
            <a:r>
              <a:rPr lang="en-GB" sz="2400" dirty="0">
                <a:solidFill>
                  <a:srgbClr val="0070C0"/>
                </a:solidFill>
              </a:rPr>
              <a:t>Push button synchronization</a:t>
            </a:r>
          </a:p>
          <a:p>
            <a:pPr marL="285750" indent="-285750">
              <a:buFontTx/>
              <a:buChar char="-"/>
            </a:pPr>
            <a:r>
              <a:rPr lang="en-GB" sz="2400" dirty="0">
                <a:solidFill>
                  <a:srgbClr val="0070C0"/>
                </a:solidFill>
              </a:rPr>
              <a:t>TTL signal </a:t>
            </a:r>
            <a:r>
              <a:rPr lang="en-GB" sz="2400" dirty="0" err="1">
                <a:solidFill>
                  <a:srgbClr val="0070C0"/>
                </a:solidFill>
              </a:rPr>
              <a:t>syncronization</a:t>
            </a:r>
            <a:endParaRPr lang="en-GB" sz="2400" dirty="0">
              <a:solidFill>
                <a:srgbClr val="0070C0"/>
              </a:solidFill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77C8E72B-03FE-401E-9B52-FE46D3905B6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052" r="14853" b="22365"/>
          <a:stretch/>
        </p:blipFill>
        <p:spPr>
          <a:xfrm>
            <a:off x="683568" y="764704"/>
            <a:ext cx="7344816" cy="2736305"/>
          </a:xfrm>
          <a:prstGeom prst="rect">
            <a:avLst/>
          </a:prstGeom>
          <a:ln>
            <a:noFill/>
          </a:ln>
          <a:effectLst>
            <a:outerShdw dist="254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6708125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8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80803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6" name="Gruppo 5">
            <a:extLst>
              <a:ext uri="{FF2B5EF4-FFF2-40B4-BE49-F238E27FC236}">
                <a16:creationId xmlns:a16="http://schemas.microsoft.com/office/drawing/2014/main" id="{9CD53BA9-3022-4CAA-85FE-2B584FCCE237}"/>
              </a:ext>
            </a:extLst>
          </p:cNvPr>
          <p:cNvGrpSpPr/>
          <p:nvPr/>
        </p:nvGrpSpPr>
        <p:grpSpPr>
          <a:xfrm>
            <a:off x="808038" y="0"/>
            <a:ext cx="8076282" cy="6716146"/>
            <a:chOff x="524480" y="2610"/>
            <a:chExt cx="8076282" cy="6716146"/>
          </a:xfrm>
        </p:grpSpPr>
        <p:sp>
          <p:nvSpPr>
            <p:cNvPr id="7" name="Figura a mano libera: forma 6">
              <a:extLst>
                <a:ext uri="{FF2B5EF4-FFF2-40B4-BE49-F238E27FC236}">
                  <a16:creationId xmlns:a16="http://schemas.microsoft.com/office/drawing/2014/main" id="{7035E636-D628-4872-A84E-9F2C9ED199DD}"/>
                </a:ext>
              </a:extLst>
            </p:cNvPr>
            <p:cNvSpPr/>
            <p:nvPr/>
          </p:nvSpPr>
          <p:spPr>
            <a:xfrm>
              <a:off x="4425145" y="2218816"/>
              <a:ext cx="3016206" cy="1408042"/>
            </a:xfrm>
            <a:custGeom>
              <a:avLst/>
              <a:gdLst>
                <a:gd name="connsiteX0" fmla="*/ 1352550 w 1382062"/>
                <a:gd name="connsiteY0" fmla="*/ 1278562 h 1751360"/>
                <a:gd name="connsiteX1" fmla="*/ 1377950 w 1382062"/>
                <a:gd name="connsiteY1" fmla="*/ 1589712 h 1751360"/>
                <a:gd name="connsiteX2" fmla="*/ 1276350 w 1382062"/>
                <a:gd name="connsiteY2" fmla="*/ 1716712 h 1751360"/>
                <a:gd name="connsiteX3" fmla="*/ 1092200 w 1382062"/>
                <a:gd name="connsiteY3" fmla="*/ 1748462 h 1751360"/>
                <a:gd name="connsiteX4" fmla="*/ 838200 w 1382062"/>
                <a:gd name="connsiteY4" fmla="*/ 1659562 h 1751360"/>
                <a:gd name="connsiteX5" fmla="*/ 495300 w 1382062"/>
                <a:gd name="connsiteY5" fmla="*/ 1411912 h 1751360"/>
                <a:gd name="connsiteX6" fmla="*/ 387350 w 1382062"/>
                <a:gd name="connsiteY6" fmla="*/ 954712 h 1751360"/>
                <a:gd name="connsiteX7" fmla="*/ 546100 w 1382062"/>
                <a:gd name="connsiteY7" fmla="*/ 605462 h 1751360"/>
                <a:gd name="connsiteX8" fmla="*/ 660400 w 1382062"/>
                <a:gd name="connsiteY8" fmla="*/ 389562 h 1751360"/>
                <a:gd name="connsiteX9" fmla="*/ 698500 w 1382062"/>
                <a:gd name="connsiteY9" fmla="*/ 199062 h 1751360"/>
                <a:gd name="connsiteX10" fmla="*/ 628650 w 1382062"/>
                <a:gd name="connsiteY10" fmla="*/ 72062 h 1751360"/>
                <a:gd name="connsiteX11" fmla="*/ 476250 w 1382062"/>
                <a:gd name="connsiteY11" fmla="*/ 2212 h 1751360"/>
                <a:gd name="connsiteX12" fmla="*/ 298450 w 1382062"/>
                <a:gd name="connsiteY12" fmla="*/ 33962 h 1751360"/>
                <a:gd name="connsiteX13" fmla="*/ 0 w 1382062"/>
                <a:gd name="connsiteY13" fmla="*/ 192712 h 1751360"/>
                <a:gd name="connsiteX0" fmla="*/ 1382379 w 1394198"/>
                <a:gd name="connsiteY0" fmla="*/ 1278562 h 1751360"/>
                <a:gd name="connsiteX1" fmla="*/ 1377950 w 1394198"/>
                <a:gd name="connsiteY1" fmla="*/ 1589712 h 1751360"/>
                <a:gd name="connsiteX2" fmla="*/ 1276350 w 1394198"/>
                <a:gd name="connsiteY2" fmla="*/ 1716712 h 1751360"/>
                <a:gd name="connsiteX3" fmla="*/ 1092200 w 1394198"/>
                <a:gd name="connsiteY3" fmla="*/ 1748462 h 1751360"/>
                <a:gd name="connsiteX4" fmla="*/ 838200 w 1394198"/>
                <a:gd name="connsiteY4" fmla="*/ 1659562 h 1751360"/>
                <a:gd name="connsiteX5" fmla="*/ 495300 w 1394198"/>
                <a:gd name="connsiteY5" fmla="*/ 1411912 h 1751360"/>
                <a:gd name="connsiteX6" fmla="*/ 387350 w 1394198"/>
                <a:gd name="connsiteY6" fmla="*/ 954712 h 1751360"/>
                <a:gd name="connsiteX7" fmla="*/ 546100 w 1394198"/>
                <a:gd name="connsiteY7" fmla="*/ 605462 h 1751360"/>
                <a:gd name="connsiteX8" fmla="*/ 660400 w 1394198"/>
                <a:gd name="connsiteY8" fmla="*/ 389562 h 1751360"/>
                <a:gd name="connsiteX9" fmla="*/ 698500 w 1394198"/>
                <a:gd name="connsiteY9" fmla="*/ 199062 h 1751360"/>
                <a:gd name="connsiteX10" fmla="*/ 628650 w 1394198"/>
                <a:gd name="connsiteY10" fmla="*/ 72062 h 1751360"/>
                <a:gd name="connsiteX11" fmla="*/ 476250 w 1394198"/>
                <a:gd name="connsiteY11" fmla="*/ 2212 h 1751360"/>
                <a:gd name="connsiteX12" fmla="*/ 298450 w 1394198"/>
                <a:gd name="connsiteY12" fmla="*/ 33962 h 1751360"/>
                <a:gd name="connsiteX13" fmla="*/ 0 w 1394198"/>
                <a:gd name="connsiteY13" fmla="*/ 192712 h 1751360"/>
                <a:gd name="connsiteX0" fmla="*/ 1382379 w 1384670"/>
                <a:gd name="connsiteY0" fmla="*/ 1278562 h 1751360"/>
                <a:gd name="connsiteX1" fmla="*/ 1377950 w 1384670"/>
                <a:gd name="connsiteY1" fmla="*/ 1589712 h 1751360"/>
                <a:gd name="connsiteX2" fmla="*/ 1276350 w 1384670"/>
                <a:gd name="connsiteY2" fmla="*/ 1716712 h 1751360"/>
                <a:gd name="connsiteX3" fmla="*/ 1092200 w 1384670"/>
                <a:gd name="connsiteY3" fmla="*/ 1748462 h 1751360"/>
                <a:gd name="connsiteX4" fmla="*/ 838200 w 1384670"/>
                <a:gd name="connsiteY4" fmla="*/ 1659562 h 1751360"/>
                <a:gd name="connsiteX5" fmla="*/ 495300 w 1384670"/>
                <a:gd name="connsiteY5" fmla="*/ 1411912 h 1751360"/>
                <a:gd name="connsiteX6" fmla="*/ 387350 w 1384670"/>
                <a:gd name="connsiteY6" fmla="*/ 954712 h 1751360"/>
                <a:gd name="connsiteX7" fmla="*/ 546100 w 1384670"/>
                <a:gd name="connsiteY7" fmla="*/ 605462 h 1751360"/>
                <a:gd name="connsiteX8" fmla="*/ 660400 w 1384670"/>
                <a:gd name="connsiteY8" fmla="*/ 389562 h 1751360"/>
                <a:gd name="connsiteX9" fmla="*/ 698500 w 1384670"/>
                <a:gd name="connsiteY9" fmla="*/ 199062 h 1751360"/>
                <a:gd name="connsiteX10" fmla="*/ 628650 w 1384670"/>
                <a:gd name="connsiteY10" fmla="*/ 72062 h 1751360"/>
                <a:gd name="connsiteX11" fmla="*/ 476250 w 1384670"/>
                <a:gd name="connsiteY11" fmla="*/ 2212 h 1751360"/>
                <a:gd name="connsiteX12" fmla="*/ 298450 w 1384670"/>
                <a:gd name="connsiteY12" fmla="*/ 33962 h 1751360"/>
                <a:gd name="connsiteX13" fmla="*/ 0 w 1384670"/>
                <a:gd name="connsiteY13" fmla="*/ 192712 h 1751360"/>
                <a:gd name="connsiteX0" fmla="*/ 1382379 w 1386808"/>
                <a:gd name="connsiteY0" fmla="*/ 1278562 h 1751360"/>
                <a:gd name="connsiteX1" fmla="*/ 1377950 w 1386808"/>
                <a:gd name="connsiteY1" fmla="*/ 1589712 h 1751360"/>
                <a:gd name="connsiteX2" fmla="*/ 1276350 w 1386808"/>
                <a:gd name="connsiteY2" fmla="*/ 1716712 h 1751360"/>
                <a:gd name="connsiteX3" fmla="*/ 1092200 w 1386808"/>
                <a:gd name="connsiteY3" fmla="*/ 1748462 h 1751360"/>
                <a:gd name="connsiteX4" fmla="*/ 838200 w 1386808"/>
                <a:gd name="connsiteY4" fmla="*/ 1659562 h 1751360"/>
                <a:gd name="connsiteX5" fmla="*/ 495300 w 1386808"/>
                <a:gd name="connsiteY5" fmla="*/ 1411912 h 1751360"/>
                <a:gd name="connsiteX6" fmla="*/ 387350 w 1386808"/>
                <a:gd name="connsiteY6" fmla="*/ 954712 h 1751360"/>
                <a:gd name="connsiteX7" fmla="*/ 546100 w 1386808"/>
                <a:gd name="connsiteY7" fmla="*/ 605462 h 1751360"/>
                <a:gd name="connsiteX8" fmla="*/ 660400 w 1386808"/>
                <a:gd name="connsiteY8" fmla="*/ 389562 h 1751360"/>
                <a:gd name="connsiteX9" fmla="*/ 698500 w 1386808"/>
                <a:gd name="connsiteY9" fmla="*/ 199062 h 1751360"/>
                <a:gd name="connsiteX10" fmla="*/ 628650 w 1386808"/>
                <a:gd name="connsiteY10" fmla="*/ 72062 h 1751360"/>
                <a:gd name="connsiteX11" fmla="*/ 476250 w 1386808"/>
                <a:gd name="connsiteY11" fmla="*/ 2212 h 1751360"/>
                <a:gd name="connsiteX12" fmla="*/ 298450 w 1386808"/>
                <a:gd name="connsiteY12" fmla="*/ 33962 h 1751360"/>
                <a:gd name="connsiteX13" fmla="*/ 0 w 1386808"/>
                <a:gd name="connsiteY13" fmla="*/ 192712 h 17513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386808" h="1751360">
                  <a:moveTo>
                    <a:pt x="1382379" y="1278562"/>
                  </a:moveTo>
                  <a:cubicBezTo>
                    <a:pt x="1381189" y="1428228"/>
                    <a:pt x="1395621" y="1516687"/>
                    <a:pt x="1377950" y="1589712"/>
                  </a:cubicBezTo>
                  <a:cubicBezTo>
                    <a:pt x="1360279" y="1662737"/>
                    <a:pt x="1323975" y="1690254"/>
                    <a:pt x="1276350" y="1716712"/>
                  </a:cubicBezTo>
                  <a:cubicBezTo>
                    <a:pt x="1228725" y="1743170"/>
                    <a:pt x="1165225" y="1757987"/>
                    <a:pt x="1092200" y="1748462"/>
                  </a:cubicBezTo>
                  <a:cubicBezTo>
                    <a:pt x="1019175" y="1738937"/>
                    <a:pt x="937683" y="1715654"/>
                    <a:pt x="838200" y="1659562"/>
                  </a:cubicBezTo>
                  <a:cubicBezTo>
                    <a:pt x="738717" y="1603470"/>
                    <a:pt x="570442" y="1529387"/>
                    <a:pt x="495300" y="1411912"/>
                  </a:cubicBezTo>
                  <a:cubicBezTo>
                    <a:pt x="420158" y="1294437"/>
                    <a:pt x="378883" y="1089120"/>
                    <a:pt x="387350" y="954712"/>
                  </a:cubicBezTo>
                  <a:cubicBezTo>
                    <a:pt x="395817" y="820304"/>
                    <a:pt x="500592" y="699654"/>
                    <a:pt x="546100" y="605462"/>
                  </a:cubicBezTo>
                  <a:cubicBezTo>
                    <a:pt x="591608" y="511270"/>
                    <a:pt x="635000" y="457295"/>
                    <a:pt x="660400" y="389562"/>
                  </a:cubicBezTo>
                  <a:cubicBezTo>
                    <a:pt x="685800" y="321829"/>
                    <a:pt x="703792" y="251979"/>
                    <a:pt x="698500" y="199062"/>
                  </a:cubicBezTo>
                  <a:cubicBezTo>
                    <a:pt x="693208" y="146145"/>
                    <a:pt x="665692" y="104870"/>
                    <a:pt x="628650" y="72062"/>
                  </a:cubicBezTo>
                  <a:cubicBezTo>
                    <a:pt x="591608" y="39254"/>
                    <a:pt x="531283" y="8562"/>
                    <a:pt x="476250" y="2212"/>
                  </a:cubicBezTo>
                  <a:cubicBezTo>
                    <a:pt x="421217" y="-4138"/>
                    <a:pt x="377825" y="2212"/>
                    <a:pt x="298450" y="33962"/>
                  </a:cubicBezTo>
                  <a:cubicBezTo>
                    <a:pt x="219075" y="65712"/>
                    <a:pt x="109537" y="129212"/>
                    <a:pt x="0" y="192712"/>
                  </a:cubicBezTo>
                </a:path>
              </a:pathLst>
            </a:custGeom>
            <a:noFill/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sz="1948"/>
            </a:p>
          </p:txBody>
        </p:sp>
        <p:sp>
          <p:nvSpPr>
            <p:cNvPr id="8" name="CustomShape 1">
              <a:extLst>
                <a:ext uri="{FF2B5EF4-FFF2-40B4-BE49-F238E27FC236}">
                  <a16:creationId xmlns:a16="http://schemas.microsoft.com/office/drawing/2014/main" id="{9E84AD04-85FD-4833-8A26-12ED28B6F5EC}"/>
                </a:ext>
              </a:extLst>
            </p:cNvPr>
            <p:cNvSpPr/>
            <p:nvPr/>
          </p:nvSpPr>
          <p:spPr>
            <a:xfrm>
              <a:off x="524480" y="2610"/>
              <a:ext cx="8060765" cy="39813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square" lIns="97419" tIns="48710" rIns="97419" bIns="4871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it-IT" sz="1948" b="1" spc="-1" dirty="0">
                  <a:solidFill>
                    <a:srgbClr val="000000"/>
                  </a:solidFill>
                  <a:latin typeface="Calibri"/>
                  <a:ea typeface="DejaVu Sans"/>
                </a:rPr>
                <a:t>How to use </a:t>
              </a:r>
              <a:r>
                <a:rPr lang="it-IT" sz="1948" b="1" spc="-1" dirty="0" err="1">
                  <a:solidFill>
                    <a:srgbClr val="000000"/>
                  </a:solidFill>
                  <a:latin typeface="Calibri"/>
                  <a:ea typeface="DejaVu Sans"/>
                </a:rPr>
                <a:t>sync</a:t>
              </a:r>
              <a:r>
                <a:rPr lang="it-IT" sz="1948" b="1" spc="-1" dirty="0">
                  <a:solidFill>
                    <a:srgbClr val="000000"/>
                  </a:solidFill>
                  <a:latin typeface="Calibri"/>
                  <a:ea typeface="DejaVu Sans"/>
                </a:rPr>
                <a:t>-se (rev5)</a:t>
              </a:r>
              <a:endParaRPr lang="it-IT" sz="1948" spc="-1" dirty="0">
                <a:latin typeface="Arial"/>
              </a:endParaRPr>
            </a:p>
          </p:txBody>
        </p:sp>
        <p:sp>
          <p:nvSpPr>
            <p:cNvPr id="9" name="CustomShape 12">
              <a:extLst>
                <a:ext uri="{FF2B5EF4-FFF2-40B4-BE49-F238E27FC236}">
                  <a16:creationId xmlns:a16="http://schemas.microsoft.com/office/drawing/2014/main" id="{D6377974-0E6D-482D-B4B5-C77B30C0CDBB}"/>
                </a:ext>
              </a:extLst>
            </p:cNvPr>
            <p:cNvSpPr/>
            <p:nvPr/>
          </p:nvSpPr>
          <p:spPr>
            <a:xfrm>
              <a:off x="7346603" y="638910"/>
              <a:ext cx="1234528" cy="597932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square" lIns="97419" tIns="48710" rIns="97419" bIns="4871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it-IT" sz="1082" spc="-1" dirty="0">
                  <a:latin typeface="Calibri"/>
                  <a:ea typeface="DejaVu Sans"/>
                </a:rPr>
                <a:t>JACK </a:t>
              </a:r>
              <a:r>
                <a:rPr lang="it-IT" sz="1082" spc="-1" dirty="0" err="1">
                  <a:latin typeface="Calibri"/>
                  <a:ea typeface="DejaVu Sans"/>
                </a:rPr>
                <a:t>connector</a:t>
              </a:r>
              <a:r>
                <a:rPr lang="it-IT" sz="1082" spc="-1" dirty="0">
                  <a:latin typeface="Calibri"/>
                  <a:ea typeface="DejaVu Sans"/>
                </a:rPr>
                <a:t> to sessantaquattro </a:t>
              </a:r>
              <a:r>
                <a:rPr lang="it-IT" sz="1082" spc="-1" dirty="0">
                  <a:solidFill>
                    <a:srgbClr val="ED7D31"/>
                  </a:solidFill>
                  <a:latin typeface="Calibri"/>
                  <a:ea typeface="DejaVu Sans"/>
                </a:rPr>
                <a:t>AUX1</a:t>
              </a:r>
              <a:r>
                <a:rPr lang="it-IT" sz="1082" spc="-1" dirty="0">
                  <a:solidFill>
                    <a:srgbClr val="002060"/>
                  </a:solidFill>
                  <a:latin typeface="Calibri"/>
                  <a:ea typeface="DejaVu Sans"/>
                </a:rPr>
                <a:t> and </a:t>
              </a:r>
              <a:r>
                <a:rPr lang="it-IT" sz="1082" spc="-1" dirty="0">
                  <a:solidFill>
                    <a:srgbClr val="3F6EC2"/>
                  </a:solidFill>
                  <a:latin typeface="Calibri"/>
                  <a:ea typeface="DejaVu Sans"/>
                </a:rPr>
                <a:t>AUX2</a:t>
              </a:r>
              <a:endParaRPr lang="it-IT" sz="1082" spc="-1" dirty="0">
                <a:solidFill>
                  <a:srgbClr val="3F6EC2"/>
                </a:solidFill>
                <a:latin typeface="Arial"/>
              </a:endParaRPr>
            </a:p>
          </p:txBody>
        </p:sp>
        <p:sp>
          <p:nvSpPr>
            <p:cNvPr id="10" name="CustomShape 17">
              <a:extLst>
                <a:ext uri="{FF2B5EF4-FFF2-40B4-BE49-F238E27FC236}">
                  <a16:creationId xmlns:a16="http://schemas.microsoft.com/office/drawing/2014/main" id="{3C91D01A-B451-4873-B833-2F20CC44E084}"/>
                </a:ext>
              </a:extLst>
            </p:cNvPr>
            <p:cNvSpPr/>
            <p:nvPr/>
          </p:nvSpPr>
          <p:spPr>
            <a:xfrm>
              <a:off x="973752" y="3511798"/>
              <a:ext cx="1129056" cy="264892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square" lIns="97419" tIns="48710" rIns="97419" bIns="4871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it-IT" sz="1082" spc="-1" dirty="0">
                  <a:solidFill>
                    <a:schemeClr val="accent2"/>
                  </a:solidFill>
                  <a:latin typeface="Calibri"/>
                  <a:ea typeface="DejaVu Sans"/>
                </a:rPr>
                <a:t>DIGITAL INPUT</a:t>
              </a:r>
              <a:endParaRPr lang="it-IT" sz="1082" spc="-1" dirty="0">
                <a:solidFill>
                  <a:schemeClr val="accent2"/>
                </a:solidFill>
                <a:latin typeface="Arial"/>
              </a:endParaRPr>
            </a:p>
          </p:txBody>
        </p:sp>
        <p:sp>
          <p:nvSpPr>
            <p:cNvPr id="12" name="CustomShape 25">
              <a:extLst>
                <a:ext uri="{FF2B5EF4-FFF2-40B4-BE49-F238E27FC236}">
                  <a16:creationId xmlns:a16="http://schemas.microsoft.com/office/drawing/2014/main" id="{4C559B92-1680-49BA-8F04-779F0948F4A7}"/>
                </a:ext>
              </a:extLst>
            </p:cNvPr>
            <p:cNvSpPr/>
            <p:nvPr/>
          </p:nvSpPr>
          <p:spPr>
            <a:xfrm>
              <a:off x="703996" y="2085744"/>
              <a:ext cx="371752" cy="23161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7419" tIns="48710" rIns="97419" bIns="4871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it-IT" sz="866" spc="-1" dirty="0">
                  <a:solidFill>
                    <a:schemeClr val="accent1"/>
                  </a:solidFill>
                  <a:latin typeface="Calibri"/>
                  <a:ea typeface="DejaVu Sans"/>
                </a:rPr>
                <a:t>0V</a:t>
              </a:r>
              <a:endParaRPr lang="it-IT" sz="866" spc="-1" dirty="0">
                <a:solidFill>
                  <a:schemeClr val="accent1"/>
                </a:solidFill>
                <a:latin typeface="Arial"/>
              </a:endParaRPr>
            </a:p>
          </p:txBody>
        </p:sp>
        <p:sp>
          <p:nvSpPr>
            <p:cNvPr id="13" name="CustomShape 26">
              <a:extLst>
                <a:ext uri="{FF2B5EF4-FFF2-40B4-BE49-F238E27FC236}">
                  <a16:creationId xmlns:a16="http://schemas.microsoft.com/office/drawing/2014/main" id="{2CB13A67-91C0-4496-9A61-B1D94B534247}"/>
                </a:ext>
              </a:extLst>
            </p:cNvPr>
            <p:cNvSpPr/>
            <p:nvPr/>
          </p:nvSpPr>
          <p:spPr>
            <a:xfrm>
              <a:off x="708414" y="1856225"/>
              <a:ext cx="371752" cy="23161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7419" tIns="48710" rIns="97419" bIns="4871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it-IT" sz="866" spc="-1" dirty="0">
                  <a:solidFill>
                    <a:schemeClr val="accent1"/>
                  </a:solidFill>
                  <a:latin typeface="Calibri"/>
                  <a:ea typeface="DejaVu Sans"/>
                </a:rPr>
                <a:t>5V</a:t>
              </a:r>
              <a:endParaRPr lang="it-IT" sz="866" spc="-1" dirty="0">
                <a:solidFill>
                  <a:schemeClr val="accent1"/>
                </a:solidFill>
                <a:latin typeface="Arial"/>
              </a:endParaRPr>
            </a:p>
          </p:txBody>
        </p:sp>
        <p:sp>
          <p:nvSpPr>
            <p:cNvPr id="14" name="CustomShape 29">
              <a:extLst>
                <a:ext uri="{FF2B5EF4-FFF2-40B4-BE49-F238E27FC236}">
                  <a16:creationId xmlns:a16="http://schemas.microsoft.com/office/drawing/2014/main" id="{65F230AD-9BD7-4B11-95FB-4DD6928FF5FB}"/>
                </a:ext>
              </a:extLst>
            </p:cNvPr>
            <p:cNvSpPr/>
            <p:nvPr/>
          </p:nvSpPr>
          <p:spPr>
            <a:xfrm>
              <a:off x="6177007" y="1506602"/>
              <a:ext cx="1428313" cy="698151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square" lIns="97419" tIns="48710" rIns="97419" bIns="4871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it-IT" sz="1299" spc="-1" dirty="0">
                  <a:solidFill>
                    <a:srgbClr val="000000"/>
                  </a:solidFill>
                  <a:latin typeface="Calibri"/>
                  <a:ea typeface="DejaVu Sans"/>
                </a:rPr>
                <a:t>Jack-Jack </a:t>
              </a:r>
              <a:r>
                <a:rPr lang="it-IT" sz="1299" spc="-1" dirty="0" err="1">
                  <a:solidFill>
                    <a:srgbClr val="000000"/>
                  </a:solidFill>
                  <a:latin typeface="Calibri"/>
                  <a:ea typeface="DejaVu Sans"/>
                </a:rPr>
                <a:t>cable</a:t>
              </a:r>
              <a:r>
                <a:rPr lang="it-IT" sz="1299" spc="-1" dirty="0">
                  <a:solidFill>
                    <a:srgbClr val="000000"/>
                  </a:solidFill>
                  <a:latin typeface="Calibri"/>
                  <a:ea typeface="DejaVu Sans"/>
                </a:rPr>
                <a:t> to sessantaquattro </a:t>
              </a:r>
              <a:r>
                <a:rPr lang="it-IT" sz="1299" spc="-1" dirty="0" err="1">
                  <a:solidFill>
                    <a:srgbClr val="000000"/>
                  </a:solidFill>
                  <a:latin typeface="Calibri"/>
                  <a:ea typeface="DejaVu Sans"/>
                </a:rPr>
                <a:t>adapter</a:t>
              </a:r>
              <a:endParaRPr lang="it-IT" sz="1299" spc="-1" dirty="0">
                <a:latin typeface="Arial"/>
              </a:endParaRPr>
            </a:p>
          </p:txBody>
        </p:sp>
        <p:sp>
          <p:nvSpPr>
            <p:cNvPr id="15" name="CustomShape 31">
              <a:extLst>
                <a:ext uri="{FF2B5EF4-FFF2-40B4-BE49-F238E27FC236}">
                  <a16:creationId xmlns:a16="http://schemas.microsoft.com/office/drawing/2014/main" id="{F60E7024-6206-4DEF-B5DB-8C50CE91E06B}"/>
                </a:ext>
              </a:extLst>
            </p:cNvPr>
            <p:cNvSpPr/>
            <p:nvPr/>
          </p:nvSpPr>
          <p:spPr>
            <a:xfrm flipV="1">
              <a:off x="1444323" y="3831282"/>
              <a:ext cx="390" cy="2766705"/>
            </a:xfrm>
            <a:custGeom>
              <a:avLst/>
              <a:gdLst/>
              <a:ahLst/>
              <a:cxnLst/>
              <a:rect l="l" t="t" r="r" b="b"/>
              <a:pathLst>
                <a:path w="21600" h="21600">
                  <a:moveTo>
                    <a:pt x="0" y="0"/>
                  </a:moveTo>
                  <a:lnTo>
                    <a:pt x="21600" y="21600"/>
                  </a:lnTo>
                </a:path>
              </a:pathLst>
            </a:custGeom>
            <a:noFill/>
            <a:ln>
              <a:solidFill>
                <a:schemeClr val="tx1"/>
              </a:solidFill>
              <a:round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16" name="CustomShape 33">
              <a:extLst>
                <a:ext uri="{FF2B5EF4-FFF2-40B4-BE49-F238E27FC236}">
                  <a16:creationId xmlns:a16="http://schemas.microsoft.com/office/drawing/2014/main" id="{AB082BB0-507B-4B61-88AA-3EB38BF7554C}"/>
                </a:ext>
              </a:extLst>
            </p:cNvPr>
            <p:cNvSpPr/>
            <p:nvPr/>
          </p:nvSpPr>
          <p:spPr>
            <a:xfrm>
              <a:off x="7907396" y="4683234"/>
              <a:ext cx="240431" cy="264892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7419" tIns="48710" rIns="97419" bIns="4871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it-IT" sz="1082" spc="-1" dirty="0">
                  <a:solidFill>
                    <a:srgbClr val="000000"/>
                  </a:solidFill>
                  <a:latin typeface="Calibri"/>
                  <a:ea typeface="DejaVu Sans"/>
                </a:rPr>
                <a:t>t</a:t>
              </a:r>
              <a:endParaRPr lang="it-IT" sz="1082" spc="-1" dirty="0">
                <a:latin typeface="Arial"/>
              </a:endParaRPr>
            </a:p>
          </p:txBody>
        </p:sp>
        <p:sp>
          <p:nvSpPr>
            <p:cNvPr id="17" name="CustomShape 35">
              <a:extLst>
                <a:ext uri="{FF2B5EF4-FFF2-40B4-BE49-F238E27FC236}">
                  <a16:creationId xmlns:a16="http://schemas.microsoft.com/office/drawing/2014/main" id="{F770F4D2-B3C1-486D-8E82-6D3C0A34469D}"/>
                </a:ext>
              </a:extLst>
            </p:cNvPr>
            <p:cNvSpPr/>
            <p:nvPr/>
          </p:nvSpPr>
          <p:spPr>
            <a:xfrm>
              <a:off x="7907396" y="4232378"/>
              <a:ext cx="240431" cy="264892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7419" tIns="48710" rIns="97419" bIns="4871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it-IT" sz="1082" spc="-1">
                  <a:solidFill>
                    <a:srgbClr val="000000"/>
                  </a:solidFill>
                  <a:latin typeface="Calibri"/>
                  <a:ea typeface="DejaVu Sans"/>
                </a:rPr>
                <a:t>t</a:t>
              </a:r>
              <a:endParaRPr lang="it-IT" sz="1082" spc="-1">
                <a:latin typeface="Arial"/>
              </a:endParaRPr>
            </a:p>
          </p:txBody>
        </p:sp>
        <p:sp>
          <p:nvSpPr>
            <p:cNvPr id="18" name="CustomShape 40">
              <a:extLst>
                <a:ext uri="{FF2B5EF4-FFF2-40B4-BE49-F238E27FC236}">
                  <a16:creationId xmlns:a16="http://schemas.microsoft.com/office/drawing/2014/main" id="{35E8A645-AEB5-446E-ACE9-68CD462C3A32}"/>
                </a:ext>
              </a:extLst>
            </p:cNvPr>
            <p:cNvSpPr/>
            <p:nvPr/>
          </p:nvSpPr>
          <p:spPr>
            <a:xfrm>
              <a:off x="1374181" y="4263252"/>
              <a:ext cx="6624505" cy="390"/>
            </a:xfrm>
            <a:custGeom>
              <a:avLst/>
              <a:gdLst/>
              <a:ahLst/>
              <a:cxnLst/>
              <a:rect l="l" t="t" r="r" b="b"/>
              <a:pathLst>
                <a:path w="21600" h="21600">
                  <a:moveTo>
                    <a:pt x="0" y="0"/>
                  </a:moveTo>
                  <a:lnTo>
                    <a:pt x="21600" y="21600"/>
                  </a:lnTo>
                </a:path>
              </a:pathLst>
            </a:custGeom>
            <a:noFill/>
            <a:ln>
              <a:solidFill>
                <a:schemeClr val="tx1"/>
              </a:solidFill>
              <a:round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19" name="CustomShape 41">
              <a:extLst>
                <a:ext uri="{FF2B5EF4-FFF2-40B4-BE49-F238E27FC236}">
                  <a16:creationId xmlns:a16="http://schemas.microsoft.com/office/drawing/2014/main" id="{ED504FF9-5439-4C22-9973-D59659E2B38B}"/>
                </a:ext>
              </a:extLst>
            </p:cNvPr>
            <p:cNvSpPr/>
            <p:nvPr/>
          </p:nvSpPr>
          <p:spPr>
            <a:xfrm>
              <a:off x="1364331" y="4716516"/>
              <a:ext cx="6624505" cy="390"/>
            </a:xfrm>
            <a:custGeom>
              <a:avLst/>
              <a:gdLst/>
              <a:ahLst/>
              <a:cxnLst/>
              <a:rect l="l" t="t" r="r" b="b"/>
              <a:pathLst>
                <a:path w="21600" h="21600">
                  <a:moveTo>
                    <a:pt x="0" y="0"/>
                  </a:moveTo>
                  <a:lnTo>
                    <a:pt x="21600" y="21600"/>
                  </a:lnTo>
                </a:path>
              </a:pathLst>
            </a:custGeom>
            <a:noFill/>
            <a:ln>
              <a:solidFill>
                <a:schemeClr val="tx1"/>
              </a:solidFill>
              <a:round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20" name="Line 57">
              <a:extLst>
                <a:ext uri="{FF2B5EF4-FFF2-40B4-BE49-F238E27FC236}">
                  <a16:creationId xmlns:a16="http://schemas.microsoft.com/office/drawing/2014/main" id="{C3D6FBBD-3C4F-4035-9D70-153A46157F2E}"/>
                </a:ext>
              </a:extLst>
            </p:cNvPr>
            <p:cNvSpPr/>
            <p:nvPr/>
          </p:nvSpPr>
          <p:spPr>
            <a:xfrm flipV="1">
              <a:off x="1374182" y="4263253"/>
              <a:ext cx="1169030" cy="0"/>
            </a:xfrm>
            <a:prstGeom prst="line">
              <a:avLst/>
            </a:prstGeom>
            <a:ln w="22225">
              <a:solidFill>
                <a:srgbClr val="FF972F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21" name="Line 58">
              <a:extLst>
                <a:ext uri="{FF2B5EF4-FFF2-40B4-BE49-F238E27FC236}">
                  <a16:creationId xmlns:a16="http://schemas.microsoft.com/office/drawing/2014/main" id="{71FB34DA-78D8-4677-923F-2C8EBFD53C2E}"/>
                </a:ext>
              </a:extLst>
            </p:cNvPr>
            <p:cNvSpPr/>
            <p:nvPr/>
          </p:nvSpPr>
          <p:spPr>
            <a:xfrm>
              <a:off x="4056999" y="4261304"/>
              <a:ext cx="3521256" cy="0"/>
            </a:xfrm>
            <a:prstGeom prst="line">
              <a:avLst/>
            </a:prstGeom>
            <a:ln w="22225">
              <a:solidFill>
                <a:srgbClr val="FF972F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22" name="Line 59">
              <a:extLst>
                <a:ext uri="{FF2B5EF4-FFF2-40B4-BE49-F238E27FC236}">
                  <a16:creationId xmlns:a16="http://schemas.microsoft.com/office/drawing/2014/main" id="{A68B3412-8447-41BF-B399-5C9DC810EB3B}"/>
                </a:ext>
              </a:extLst>
            </p:cNvPr>
            <p:cNvSpPr/>
            <p:nvPr/>
          </p:nvSpPr>
          <p:spPr>
            <a:xfrm flipV="1">
              <a:off x="2549201" y="4090927"/>
              <a:ext cx="0" cy="179251"/>
            </a:xfrm>
            <a:prstGeom prst="line">
              <a:avLst/>
            </a:prstGeom>
            <a:ln w="22225">
              <a:solidFill>
                <a:srgbClr val="FF972F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23" name="Line 60">
              <a:extLst>
                <a:ext uri="{FF2B5EF4-FFF2-40B4-BE49-F238E27FC236}">
                  <a16:creationId xmlns:a16="http://schemas.microsoft.com/office/drawing/2014/main" id="{D50DF77A-0B96-45B5-AE86-78CF50DFC37C}"/>
                </a:ext>
              </a:extLst>
            </p:cNvPr>
            <p:cNvSpPr/>
            <p:nvPr/>
          </p:nvSpPr>
          <p:spPr>
            <a:xfrm flipV="1">
              <a:off x="4061666" y="4085949"/>
              <a:ext cx="0" cy="175355"/>
            </a:xfrm>
            <a:prstGeom prst="line">
              <a:avLst/>
            </a:prstGeom>
            <a:ln w="22225">
              <a:solidFill>
                <a:srgbClr val="FF972F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  <p:txBody>
            <a:bodyPr/>
            <a:lstStyle/>
            <a:p>
              <a:endParaRPr lang="it-IT" sz="1948"/>
            </a:p>
          </p:txBody>
        </p:sp>
        <p:sp>
          <p:nvSpPr>
            <p:cNvPr id="24" name="Line 61">
              <a:extLst>
                <a:ext uri="{FF2B5EF4-FFF2-40B4-BE49-F238E27FC236}">
                  <a16:creationId xmlns:a16="http://schemas.microsoft.com/office/drawing/2014/main" id="{BCA1568A-A010-4F5C-8B69-A1396E5C6973}"/>
                </a:ext>
              </a:extLst>
            </p:cNvPr>
            <p:cNvSpPr/>
            <p:nvPr/>
          </p:nvSpPr>
          <p:spPr>
            <a:xfrm>
              <a:off x="2541156" y="4091194"/>
              <a:ext cx="1527533" cy="0"/>
            </a:xfrm>
            <a:custGeom>
              <a:avLst/>
              <a:gdLst>
                <a:gd name="connsiteX0" fmla="*/ 0 w 10000"/>
                <a:gd name="connsiteY0" fmla="*/ 0 h 10000"/>
                <a:gd name="connsiteX1" fmla="*/ 10000 w 10000"/>
                <a:gd name="connsiteY1" fmla="*/ 10000 h 10000"/>
                <a:gd name="connsiteX0" fmla="*/ 0 w 9983"/>
                <a:gd name="connsiteY0" fmla="*/ 0 h 10000"/>
                <a:gd name="connsiteX1" fmla="*/ 9983 w 9983"/>
                <a:gd name="connsiteY1" fmla="*/ 10000 h 10000"/>
                <a:gd name="connsiteX0" fmla="*/ 0 w 10000"/>
                <a:gd name="connsiteY0" fmla="*/ 4303 h 14303"/>
                <a:gd name="connsiteX1" fmla="*/ 4702 w 10000"/>
                <a:gd name="connsiteY1" fmla="*/ 222 h 14303"/>
                <a:gd name="connsiteX2" fmla="*/ 10000 w 10000"/>
                <a:gd name="connsiteY2" fmla="*/ 14303 h 14303"/>
                <a:gd name="connsiteX0" fmla="*/ 0 w 10000"/>
                <a:gd name="connsiteY0" fmla="*/ 0 h 10000"/>
                <a:gd name="connsiteX1" fmla="*/ 4679 w 10000"/>
                <a:gd name="connsiteY1" fmla="*/ 4695 h 10000"/>
                <a:gd name="connsiteX2" fmla="*/ 10000 w 10000"/>
                <a:gd name="connsiteY2" fmla="*/ 10000 h 10000"/>
                <a:gd name="connsiteX0" fmla="*/ 0 w 9909"/>
                <a:gd name="connsiteY0" fmla="*/ 0 h 10000"/>
                <a:gd name="connsiteX1" fmla="*/ 4679 w 9909"/>
                <a:gd name="connsiteY1" fmla="*/ 4695 h 10000"/>
                <a:gd name="connsiteX2" fmla="*/ 9909 w 9909"/>
                <a:gd name="connsiteY2" fmla="*/ 10000 h 10000"/>
                <a:gd name="connsiteX0" fmla="*/ 0 w 10160"/>
                <a:gd name="connsiteY0" fmla="*/ 0 h 10000"/>
                <a:gd name="connsiteX1" fmla="*/ 4722 w 10160"/>
                <a:gd name="connsiteY1" fmla="*/ 4695 h 10000"/>
                <a:gd name="connsiteX2" fmla="*/ 10160 w 10160"/>
                <a:gd name="connsiteY2" fmla="*/ 1000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160" h="10000">
                  <a:moveTo>
                    <a:pt x="0" y="0"/>
                  </a:moveTo>
                  <a:lnTo>
                    <a:pt x="4722" y="4695"/>
                  </a:lnTo>
                  <a:lnTo>
                    <a:pt x="10160" y="10000"/>
                  </a:lnTo>
                </a:path>
              </a:pathLst>
            </a:custGeom>
            <a:ln w="22225">
              <a:solidFill>
                <a:srgbClr val="FF972F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25" name="Line 62">
              <a:extLst>
                <a:ext uri="{FF2B5EF4-FFF2-40B4-BE49-F238E27FC236}">
                  <a16:creationId xmlns:a16="http://schemas.microsoft.com/office/drawing/2014/main" id="{2C054A2A-BADD-4CEF-AB27-89F298C64A1C}"/>
                </a:ext>
              </a:extLst>
            </p:cNvPr>
            <p:cNvSpPr/>
            <p:nvPr/>
          </p:nvSpPr>
          <p:spPr>
            <a:xfrm>
              <a:off x="1379091" y="4554602"/>
              <a:ext cx="1578191" cy="352"/>
            </a:xfrm>
            <a:prstGeom prst="line">
              <a:avLst/>
            </a:prstGeom>
            <a:ln w="22225">
              <a:solidFill>
                <a:srgbClr val="FF972F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26" name="Line 63">
              <a:extLst>
                <a:ext uri="{FF2B5EF4-FFF2-40B4-BE49-F238E27FC236}">
                  <a16:creationId xmlns:a16="http://schemas.microsoft.com/office/drawing/2014/main" id="{968B7999-7831-471B-9828-FF8E1844997B}"/>
                </a:ext>
              </a:extLst>
            </p:cNvPr>
            <p:cNvSpPr/>
            <p:nvPr/>
          </p:nvSpPr>
          <p:spPr>
            <a:xfrm>
              <a:off x="4464739" y="4550156"/>
              <a:ext cx="3117414" cy="0"/>
            </a:xfrm>
            <a:prstGeom prst="line">
              <a:avLst/>
            </a:prstGeom>
            <a:ln w="22225">
              <a:solidFill>
                <a:srgbClr val="FF972F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27" name="Line 64">
              <a:extLst>
                <a:ext uri="{FF2B5EF4-FFF2-40B4-BE49-F238E27FC236}">
                  <a16:creationId xmlns:a16="http://schemas.microsoft.com/office/drawing/2014/main" id="{31A301A3-688A-4E53-BA36-4071ED6A5B50}"/>
                </a:ext>
              </a:extLst>
            </p:cNvPr>
            <p:cNvSpPr/>
            <p:nvPr/>
          </p:nvSpPr>
          <p:spPr>
            <a:xfrm flipV="1">
              <a:off x="2956651" y="4550156"/>
              <a:ext cx="0" cy="175355"/>
            </a:xfrm>
            <a:prstGeom prst="line">
              <a:avLst/>
            </a:prstGeom>
            <a:ln w="22225">
              <a:solidFill>
                <a:srgbClr val="FF972F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28" name="Line 65">
              <a:extLst>
                <a:ext uri="{FF2B5EF4-FFF2-40B4-BE49-F238E27FC236}">
                  <a16:creationId xmlns:a16="http://schemas.microsoft.com/office/drawing/2014/main" id="{9578B870-9F68-484A-AAD4-67459C3A5E19}"/>
                </a:ext>
              </a:extLst>
            </p:cNvPr>
            <p:cNvSpPr/>
            <p:nvPr/>
          </p:nvSpPr>
          <p:spPr>
            <a:xfrm flipV="1">
              <a:off x="4466939" y="4538326"/>
              <a:ext cx="0" cy="175355"/>
            </a:xfrm>
            <a:prstGeom prst="line">
              <a:avLst/>
            </a:prstGeom>
            <a:ln w="22225">
              <a:solidFill>
                <a:srgbClr val="FF972F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29" name="Line 69">
              <a:extLst>
                <a:ext uri="{FF2B5EF4-FFF2-40B4-BE49-F238E27FC236}">
                  <a16:creationId xmlns:a16="http://schemas.microsoft.com/office/drawing/2014/main" id="{A95DE73F-DEC9-4785-916D-0085979EE673}"/>
                </a:ext>
              </a:extLst>
            </p:cNvPr>
            <p:cNvSpPr/>
            <p:nvPr/>
          </p:nvSpPr>
          <p:spPr>
            <a:xfrm>
              <a:off x="2548795" y="4317807"/>
              <a:ext cx="0" cy="703189"/>
            </a:xfrm>
            <a:prstGeom prst="line">
              <a:avLst/>
            </a:prstGeom>
            <a:ln>
              <a:solidFill>
                <a:srgbClr val="FF3838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0" name="Line 70">
              <a:extLst>
                <a:ext uri="{FF2B5EF4-FFF2-40B4-BE49-F238E27FC236}">
                  <a16:creationId xmlns:a16="http://schemas.microsoft.com/office/drawing/2014/main" id="{16DF33F0-8708-4734-8BAD-C2839A97922F}"/>
                </a:ext>
              </a:extLst>
            </p:cNvPr>
            <p:cNvSpPr/>
            <p:nvPr/>
          </p:nvSpPr>
          <p:spPr>
            <a:xfrm>
              <a:off x="2959355" y="4761415"/>
              <a:ext cx="0" cy="266517"/>
            </a:xfrm>
            <a:prstGeom prst="line">
              <a:avLst/>
            </a:prstGeom>
            <a:ln>
              <a:solidFill>
                <a:srgbClr val="FF3838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1" name="CustomShape 76">
              <a:extLst>
                <a:ext uri="{FF2B5EF4-FFF2-40B4-BE49-F238E27FC236}">
                  <a16:creationId xmlns:a16="http://schemas.microsoft.com/office/drawing/2014/main" id="{43312E20-CB62-4C1C-87FB-339DB62635C3}"/>
                </a:ext>
              </a:extLst>
            </p:cNvPr>
            <p:cNvSpPr/>
            <p:nvPr/>
          </p:nvSpPr>
          <p:spPr>
            <a:xfrm>
              <a:off x="666602" y="3959240"/>
              <a:ext cx="769993" cy="431411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square" lIns="97419" tIns="48710" rIns="97419" bIns="48710">
              <a:spAutoFit/>
            </a:bodyPr>
            <a:lstStyle/>
            <a:p>
              <a:pPr algn="r">
                <a:lnSpc>
                  <a:spcPct val="100000"/>
                </a:lnSpc>
              </a:pPr>
              <a:r>
                <a:rPr lang="it-IT" sz="1082" spc="-1" dirty="0">
                  <a:solidFill>
                    <a:srgbClr val="000000"/>
                  </a:solidFill>
                  <a:latin typeface="Arial"/>
                  <a:ea typeface="DejaVu Sans"/>
                </a:rPr>
                <a:t>DIGITAL INPUT</a:t>
              </a:r>
              <a:endParaRPr lang="it-IT" sz="1082" spc="-1" dirty="0">
                <a:latin typeface="Arial"/>
              </a:endParaRPr>
            </a:p>
          </p:txBody>
        </p:sp>
        <p:sp>
          <p:nvSpPr>
            <p:cNvPr id="32" name="CustomShape 77">
              <a:extLst>
                <a:ext uri="{FF2B5EF4-FFF2-40B4-BE49-F238E27FC236}">
                  <a16:creationId xmlns:a16="http://schemas.microsoft.com/office/drawing/2014/main" id="{85336179-B350-40C9-A556-B305E8B5C638}"/>
                </a:ext>
              </a:extLst>
            </p:cNvPr>
            <p:cNvSpPr/>
            <p:nvPr/>
          </p:nvSpPr>
          <p:spPr>
            <a:xfrm>
              <a:off x="768752" y="4499361"/>
              <a:ext cx="667843" cy="264892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square" lIns="97419" tIns="48710" rIns="97419" bIns="48710">
              <a:spAutoFit/>
            </a:bodyPr>
            <a:lstStyle/>
            <a:p>
              <a:pPr algn="r">
                <a:lnSpc>
                  <a:spcPct val="100000"/>
                </a:lnSpc>
              </a:pPr>
              <a:r>
                <a:rPr lang="it-IT" sz="1082" spc="-1" dirty="0">
                  <a:solidFill>
                    <a:srgbClr val="000000"/>
                  </a:solidFill>
                  <a:latin typeface="Arial"/>
                  <a:ea typeface="DejaVu Sans"/>
                </a:rPr>
                <a:t>AUX1</a:t>
              </a:r>
              <a:endParaRPr lang="it-IT" sz="1082" spc="-1" dirty="0">
                <a:latin typeface="Arial"/>
              </a:endParaRPr>
            </a:p>
          </p:txBody>
        </p:sp>
        <p:sp>
          <p:nvSpPr>
            <p:cNvPr id="33" name="CustomShape 78">
              <a:extLst>
                <a:ext uri="{FF2B5EF4-FFF2-40B4-BE49-F238E27FC236}">
                  <a16:creationId xmlns:a16="http://schemas.microsoft.com/office/drawing/2014/main" id="{8262EC41-7BAA-4950-88B6-E1DC0C933DFC}"/>
                </a:ext>
              </a:extLst>
            </p:cNvPr>
            <p:cNvSpPr/>
            <p:nvPr/>
          </p:nvSpPr>
          <p:spPr>
            <a:xfrm>
              <a:off x="2579658" y="825376"/>
              <a:ext cx="1494800" cy="698151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7419" tIns="48710" rIns="97419" bIns="4871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it-IT" sz="1299" spc="-1" dirty="0">
                  <a:latin typeface="Calibri"/>
                  <a:ea typeface="DejaVu Sans"/>
                </a:rPr>
                <a:t>Transmission and </a:t>
              </a:r>
              <a:r>
                <a:rPr lang="it-IT" sz="1299" spc="-1" dirty="0" err="1">
                  <a:latin typeface="Calibri"/>
                  <a:ea typeface="DejaVu Sans"/>
                </a:rPr>
                <a:t>encription</a:t>
              </a:r>
              <a:r>
                <a:rPr lang="it-IT" sz="1299" spc="-1" dirty="0">
                  <a:latin typeface="Calibri"/>
                  <a:ea typeface="DejaVu Sans"/>
                </a:rPr>
                <a:t> delay </a:t>
              </a:r>
              <a:endParaRPr lang="it-IT" sz="1299" spc="-1" dirty="0">
                <a:latin typeface="Arial"/>
              </a:endParaRPr>
            </a:p>
            <a:p>
              <a:pPr algn="ctr">
                <a:lnSpc>
                  <a:spcPct val="100000"/>
                </a:lnSpc>
              </a:pPr>
              <a:r>
                <a:rPr lang="it-IT" sz="1299" spc="-1" dirty="0">
                  <a:latin typeface="Calibri"/>
                  <a:ea typeface="Calibri"/>
                </a:rPr>
                <a:t>Δ = </a:t>
              </a:r>
              <a:r>
                <a:rPr lang="it-IT" sz="1299" spc="-1" dirty="0">
                  <a:latin typeface="Calibri"/>
                  <a:ea typeface="DejaVu Sans"/>
                </a:rPr>
                <a:t>33.2 ± 0.1 </a:t>
              </a:r>
              <a:r>
                <a:rPr lang="it-IT" sz="1299" spc="-1" dirty="0" err="1">
                  <a:latin typeface="Calibri"/>
                  <a:ea typeface="DejaVu Sans"/>
                </a:rPr>
                <a:t>ms</a:t>
              </a:r>
              <a:endParaRPr lang="it-IT" sz="1299" spc="-1" dirty="0">
                <a:latin typeface="Arial"/>
              </a:endParaRPr>
            </a:p>
          </p:txBody>
        </p:sp>
        <p:sp>
          <p:nvSpPr>
            <p:cNvPr id="34" name="CustomShape 84">
              <a:extLst>
                <a:ext uri="{FF2B5EF4-FFF2-40B4-BE49-F238E27FC236}">
                  <a16:creationId xmlns:a16="http://schemas.microsoft.com/office/drawing/2014/main" id="{83CFA8B2-BC82-486A-9319-29D7D76D17B1}"/>
                </a:ext>
              </a:extLst>
            </p:cNvPr>
            <p:cNvSpPr/>
            <p:nvPr/>
          </p:nvSpPr>
          <p:spPr>
            <a:xfrm>
              <a:off x="2118109" y="1728453"/>
              <a:ext cx="700639" cy="264892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7419" tIns="48710" rIns="97419" bIns="4871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it-IT" sz="1082" spc="-1" dirty="0">
                  <a:solidFill>
                    <a:srgbClr val="000000"/>
                  </a:solidFill>
                  <a:latin typeface="Calibri"/>
                  <a:ea typeface="DejaVu Sans"/>
                </a:rPr>
                <a:t>LED</a:t>
              </a:r>
              <a:endParaRPr lang="it-IT" sz="1082" spc="-1" dirty="0">
                <a:latin typeface="Arial"/>
              </a:endParaRPr>
            </a:p>
          </p:txBody>
        </p:sp>
        <p:sp>
          <p:nvSpPr>
            <p:cNvPr id="35" name="CustomShape 16">
              <a:extLst>
                <a:ext uri="{FF2B5EF4-FFF2-40B4-BE49-F238E27FC236}">
                  <a16:creationId xmlns:a16="http://schemas.microsoft.com/office/drawing/2014/main" id="{311CEF3A-BC57-494F-80F3-9D2AA923C46F}"/>
                </a:ext>
              </a:extLst>
            </p:cNvPr>
            <p:cNvSpPr/>
            <p:nvPr/>
          </p:nvSpPr>
          <p:spPr>
            <a:xfrm>
              <a:off x="7475150" y="3216051"/>
              <a:ext cx="1125612" cy="498224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square" lIns="97419" tIns="48710" rIns="97419" bIns="4871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it-IT" sz="1299" spc="-1" dirty="0">
                  <a:solidFill>
                    <a:srgbClr val="000000"/>
                  </a:solidFill>
                  <a:latin typeface="Calibri"/>
                  <a:ea typeface="DejaVu Sans"/>
                </a:rPr>
                <a:t>To USB wall </a:t>
              </a:r>
              <a:r>
                <a:rPr lang="it-IT" sz="1299" spc="-1" dirty="0" err="1">
                  <a:solidFill>
                    <a:srgbClr val="000000"/>
                  </a:solidFill>
                  <a:latin typeface="Calibri"/>
                  <a:ea typeface="DejaVu Sans"/>
                </a:rPr>
                <a:t>adapter</a:t>
              </a:r>
              <a:r>
                <a:rPr lang="it-IT" sz="1299" spc="-1" dirty="0">
                  <a:solidFill>
                    <a:srgbClr val="000000"/>
                  </a:solidFill>
                  <a:latin typeface="Calibri"/>
                  <a:ea typeface="DejaVu Sans"/>
                </a:rPr>
                <a:t> or PC</a:t>
              </a:r>
              <a:endParaRPr lang="it-IT" sz="1299" spc="-1" dirty="0">
                <a:latin typeface="Arial"/>
              </a:endParaRPr>
            </a:p>
          </p:txBody>
        </p:sp>
        <p:sp>
          <p:nvSpPr>
            <p:cNvPr id="36" name="CustomShape 15">
              <a:extLst>
                <a:ext uri="{FF2B5EF4-FFF2-40B4-BE49-F238E27FC236}">
                  <a16:creationId xmlns:a16="http://schemas.microsoft.com/office/drawing/2014/main" id="{E58E8CF0-F56C-4590-9F3F-434ED24E2615}"/>
                </a:ext>
              </a:extLst>
            </p:cNvPr>
            <p:cNvSpPr/>
            <p:nvPr/>
          </p:nvSpPr>
          <p:spPr>
            <a:xfrm flipH="1">
              <a:off x="5411271" y="2814285"/>
              <a:ext cx="1199039" cy="498224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square" lIns="97419" tIns="48710" rIns="97419" bIns="4871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it-IT" sz="1299" spc="-1" dirty="0">
                  <a:solidFill>
                    <a:srgbClr val="000000"/>
                  </a:solidFill>
                  <a:latin typeface="Calibri"/>
                  <a:ea typeface="DejaVu Sans"/>
                </a:rPr>
                <a:t>USB </a:t>
              </a:r>
              <a:r>
                <a:rPr lang="it-IT" sz="1299" spc="-1" dirty="0" err="1">
                  <a:solidFill>
                    <a:srgbClr val="000000"/>
                  </a:solidFill>
                  <a:latin typeface="Calibri"/>
                  <a:ea typeface="DejaVu Sans"/>
                </a:rPr>
                <a:t>cable</a:t>
              </a:r>
              <a:r>
                <a:rPr lang="it-IT" sz="1299" spc="-1" dirty="0">
                  <a:solidFill>
                    <a:srgbClr val="000000"/>
                  </a:solidFill>
                  <a:latin typeface="Calibri"/>
                  <a:ea typeface="DejaVu Sans"/>
                </a:rPr>
                <a:t> to </a:t>
              </a:r>
              <a:r>
                <a:rPr lang="it-IT" sz="1299" spc="-1" dirty="0" err="1">
                  <a:solidFill>
                    <a:srgbClr val="000000"/>
                  </a:solidFill>
                  <a:latin typeface="Calibri"/>
                  <a:ea typeface="DejaVu Sans"/>
                </a:rPr>
                <a:t>provide</a:t>
              </a:r>
              <a:r>
                <a:rPr lang="it-IT" sz="1299" spc="-1" dirty="0">
                  <a:solidFill>
                    <a:srgbClr val="000000"/>
                  </a:solidFill>
                  <a:latin typeface="Calibri"/>
                  <a:ea typeface="DejaVu Sans"/>
                </a:rPr>
                <a:t> power</a:t>
              </a:r>
              <a:endParaRPr lang="it-IT" sz="1299" spc="-1" dirty="0">
                <a:latin typeface="Arial"/>
              </a:endParaRPr>
            </a:p>
          </p:txBody>
        </p:sp>
        <p:grpSp>
          <p:nvGrpSpPr>
            <p:cNvPr id="37" name="Gruppo 36">
              <a:extLst>
                <a:ext uri="{FF2B5EF4-FFF2-40B4-BE49-F238E27FC236}">
                  <a16:creationId xmlns:a16="http://schemas.microsoft.com/office/drawing/2014/main" id="{551B9499-3166-4AF8-A610-5528322E5820}"/>
                </a:ext>
              </a:extLst>
            </p:cNvPr>
            <p:cNvGrpSpPr/>
            <p:nvPr/>
          </p:nvGrpSpPr>
          <p:grpSpPr>
            <a:xfrm>
              <a:off x="946027" y="1978294"/>
              <a:ext cx="457560" cy="249393"/>
              <a:chOff x="307873" y="2263677"/>
              <a:chExt cx="422713" cy="230400"/>
            </a:xfrm>
          </p:grpSpPr>
          <p:sp>
            <p:nvSpPr>
              <p:cNvPr id="122" name="Line 21">
                <a:extLst>
                  <a:ext uri="{FF2B5EF4-FFF2-40B4-BE49-F238E27FC236}">
                    <a16:creationId xmlns:a16="http://schemas.microsoft.com/office/drawing/2014/main" id="{F226C80F-F1CE-40CB-8972-74715D7F7629}"/>
                  </a:ext>
                </a:extLst>
              </p:cNvPr>
              <p:cNvSpPr/>
              <p:nvPr/>
            </p:nvSpPr>
            <p:spPr>
              <a:xfrm rot="10800000" flipH="1">
                <a:off x="450148" y="2263677"/>
                <a:ext cx="103" cy="230400"/>
              </a:xfrm>
              <a:prstGeom prst="line">
                <a:avLst/>
              </a:prstGeom>
              <a:ln w="36000">
                <a:solidFill>
                  <a:srgbClr val="3F6EC2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/>
            </p:style>
            <p:txBody>
              <a:bodyPr/>
              <a:lstStyle/>
              <a:p>
                <a:endParaRPr lang="it-IT" sz="1948" dirty="0"/>
              </a:p>
            </p:txBody>
          </p:sp>
          <p:sp>
            <p:nvSpPr>
              <p:cNvPr id="123" name="Line 24">
                <a:extLst>
                  <a:ext uri="{FF2B5EF4-FFF2-40B4-BE49-F238E27FC236}">
                    <a16:creationId xmlns:a16="http://schemas.microsoft.com/office/drawing/2014/main" id="{EE603206-FA66-4CB6-9336-B8542B429B11}"/>
                  </a:ext>
                </a:extLst>
              </p:cNvPr>
              <p:cNvSpPr/>
              <p:nvPr/>
            </p:nvSpPr>
            <p:spPr>
              <a:xfrm rot="10800000">
                <a:off x="307873" y="2280630"/>
                <a:ext cx="157320" cy="0"/>
              </a:xfrm>
              <a:prstGeom prst="line">
                <a:avLst/>
              </a:prstGeom>
              <a:ln w="36000">
                <a:solidFill>
                  <a:srgbClr val="3F6EC2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/>
            </p:style>
            <p:txBody>
              <a:bodyPr/>
              <a:lstStyle/>
              <a:p>
                <a:endParaRPr lang="it-IT" sz="1948" dirty="0"/>
              </a:p>
            </p:txBody>
          </p:sp>
          <p:sp>
            <p:nvSpPr>
              <p:cNvPr id="124" name="Line 24">
                <a:extLst>
                  <a:ext uri="{FF2B5EF4-FFF2-40B4-BE49-F238E27FC236}">
                    <a16:creationId xmlns:a16="http://schemas.microsoft.com/office/drawing/2014/main" id="{9A2D723A-5192-4ACA-8D3B-49A6233B12F4}"/>
                  </a:ext>
                </a:extLst>
              </p:cNvPr>
              <p:cNvSpPr/>
              <p:nvPr/>
            </p:nvSpPr>
            <p:spPr>
              <a:xfrm rot="10800000">
                <a:off x="441503" y="2476249"/>
                <a:ext cx="157320" cy="0"/>
              </a:xfrm>
              <a:prstGeom prst="line">
                <a:avLst/>
              </a:prstGeom>
              <a:ln w="36000">
                <a:solidFill>
                  <a:srgbClr val="3F6EC2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/>
            </p:style>
            <p:txBody>
              <a:bodyPr/>
              <a:lstStyle/>
              <a:p>
                <a:endParaRPr lang="it-IT" sz="1948" dirty="0"/>
              </a:p>
            </p:txBody>
          </p:sp>
          <p:sp>
            <p:nvSpPr>
              <p:cNvPr id="125" name="Line 21">
                <a:extLst>
                  <a:ext uri="{FF2B5EF4-FFF2-40B4-BE49-F238E27FC236}">
                    <a16:creationId xmlns:a16="http://schemas.microsoft.com/office/drawing/2014/main" id="{FA0F2346-6985-49EC-A100-68B7CBC9AEEE}"/>
                  </a:ext>
                </a:extLst>
              </p:cNvPr>
              <p:cNvSpPr/>
              <p:nvPr/>
            </p:nvSpPr>
            <p:spPr>
              <a:xfrm rot="10800000" flipH="1">
                <a:off x="584011" y="2264610"/>
                <a:ext cx="103" cy="226957"/>
              </a:xfrm>
              <a:prstGeom prst="line">
                <a:avLst/>
              </a:prstGeom>
              <a:ln w="36000">
                <a:solidFill>
                  <a:srgbClr val="3F6EC2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/>
            </p:style>
            <p:txBody>
              <a:bodyPr/>
              <a:lstStyle/>
              <a:p>
                <a:endParaRPr lang="it-IT" sz="1948" dirty="0"/>
              </a:p>
            </p:txBody>
          </p:sp>
          <p:sp>
            <p:nvSpPr>
              <p:cNvPr id="126" name="Line 24">
                <a:extLst>
                  <a:ext uri="{FF2B5EF4-FFF2-40B4-BE49-F238E27FC236}">
                    <a16:creationId xmlns:a16="http://schemas.microsoft.com/office/drawing/2014/main" id="{5AC40C19-7072-4DC8-8A3B-1805CF30DDDA}"/>
                  </a:ext>
                </a:extLst>
              </p:cNvPr>
              <p:cNvSpPr/>
              <p:nvPr/>
            </p:nvSpPr>
            <p:spPr>
              <a:xfrm rot="10800000">
                <a:off x="573266" y="2280557"/>
                <a:ext cx="157320" cy="0"/>
              </a:xfrm>
              <a:prstGeom prst="line">
                <a:avLst/>
              </a:prstGeom>
              <a:ln w="36000">
                <a:solidFill>
                  <a:srgbClr val="3F6EC2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/>
            </p:style>
            <p:txBody>
              <a:bodyPr/>
              <a:lstStyle/>
              <a:p>
                <a:endParaRPr lang="it-IT" sz="1948" dirty="0"/>
              </a:p>
            </p:txBody>
          </p:sp>
        </p:grpSp>
        <p:grpSp>
          <p:nvGrpSpPr>
            <p:cNvPr id="38" name="Gruppo 37">
              <a:extLst>
                <a:ext uri="{FF2B5EF4-FFF2-40B4-BE49-F238E27FC236}">
                  <a16:creationId xmlns:a16="http://schemas.microsoft.com/office/drawing/2014/main" id="{1704A322-53C9-49D5-81E4-FA17F39E6658}"/>
                </a:ext>
              </a:extLst>
            </p:cNvPr>
            <p:cNvGrpSpPr/>
            <p:nvPr/>
          </p:nvGrpSpPr>
          <p:grpSpPr>
            <a:xfrm>
              <a:off x="7044113" y="2122694"/>
              <a:ext cx="925145" cy="1102417"/>
              <a:chOff x="5359148" y="1798418"/>
              <a:chExt cx="1209675" cy="1441468"/>
            </a:xfrm>
          </p:grpSpPr>
          <p:sp>
            <p:nvSpPr>
              <p:cNvPr id="117" name="Rettangolo 116">
                <a:extLst>
                  <a:ext uri="{FF2B5EF4-FFF2-40B4-BE49-F238E27FC236}">
                    <a16:creationId xmlns:a16="http://schemas.microsoft.com/office/drawing/2014/main" id="{33E5A7AA-784A-4E03-B8C4-5726CB44CF2C}"/>
                  </a:ext>
                </a:extLst>
              </p:cNvPr>
              <p:cNvSpPr/>
              <p:nvPr/>
            </p:nvSpPr>
            <p:spPr>
              <a:xfrm>
                <a:off x="5359148" y="1798418"/>
                <a:ext cx="1209675" cy="1326427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solidFill>
                  <a:schemeClr val="accent3">
                    <a:lumMod val="40000"/>
                    <a:lumOff val="60000"/>
                  </a:schemeClr>
                </a:solidFill>
              </a:ln>
              <a:scene3d>
                <a:camera prst="isometricOffAxis2Left"/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 sz="1948"/>
              </a:p>
            </p:txBody>
          </p:sp>
          <p:sp>
            <p:nvSpPr>
              <p:cNvPr id="118" name="Ovale 117">
                <a:extLst>
                  <a:ext uri="{FF2B5EF4-FFF2-40B4-BE49-F238E27FC236}">
                    <a16:creationId xmlns:a16="http://schemas.microsoft.com/office/drawing/2014/main" id="{C9C923A9-9144-465D-972B-62E214FB665C}"/>
                  </a:ext>
                </a:extLst>
              </p:cNvPr>
              <p:cNvSpPr/>
              <p:nvPr/>
            </p:nvSpPr>
            <p:spPr>
              <a:xfrm>
                <a:off x="5780153" y="2497966"/>
                <a:ext cx="285750" cy="333999"/>
              </a:xfrm>
              <a:prstGeom prst="ellipse">
                <a:avLst/>
              </a:prstGeom>
              <a:solidFill>
                <a:schemeClr val="bg2">
                  <a:lumMod val="50000"/>
                </a:schemeClr>
              </a:solidFill>
              <a:ln>
                <a:solidFill>
                  <a:schemeClr val="tx2">
                    <a:lumMod val="60000"/>
                    <a:lumOff val="40000"/>
                  </a:schemeClr>
                </a:solidFill>
              </a:ln>
              <a:scene3d>
                <a:camera prst="isometricOffAxis2Left"/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 sz="1948"/>
              </a:p>
            </p:txBody>
          </p:sp>
          <p:sp>
            <p:nvSpPr>
              <p:cNvPr id="119" name="Rettangolo 118">
                <a:extLst>
                  <a:ext uri="{FF2B5EF4-FFF2-40B4-BE49-F238E27FC236}">
                    <a16:creationId xmlns:a16="http://schemas.microsoft.com/office/drawing/2014/main" id="{C15B0C35-B7F7-4631-92CF-A531C3F5AC29}"/>
                  </a:ext>
                </a:extLst>
              </p:cNvPr>
              <p:cNvSpPr/>
              <p:nvPr/>
            </p:nvSpPr>
            <p:spPr>
              <a:xfrm>
                <a:off x="5584580" y="2210451"/>
                <a:ext cx="731821" cy="75874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  <a:scene3d>
                <a:camera prst="isometricOffAxis2Left"/>
                <a:lightRig rig="threePt" dir="t"/>
              </a:scene3d>
              <a:sp3d>
                <a:bevelT w="0" h="635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 sz="1948"/>
              </a:p>
            </p:txBody>
          </p:sp>
          <p:sp>
            <p:nvSpPr>
              <p:cNvPr id="120" name="Rettangolo arrotondato 43">
                <a:extLst>
                  <a:ext uri="{FF2B5EF4-FFF2-40B4-BE49-F238E27FC236}">
                    <a16:creationId xmlns:a16="http://schemas.microsoft.com/office/drawing/2014/main" id="{11C99649-C3F1-4BBE-AE64-402E490B3023}"/>
                  </a:ext>
                </a:extLst>
              </p:cNvPr>
              <p:cNvSpPr/>
              <p:nvPr/>
            </p:nvSpPr>
            <p:spPr>
              <a:xfrm>
                <a:off x="5709656" y="3054890"/>
                <a:ext cx="263210" cy="184996"/>
              </a:xfrm>
              <a:prstGeom prst="roundRect">
                <a:avLst/>
              </a:prstGeom>
              <a:solidFill>
                <a:schemeClr val="bg2">
                  <a:lumMod val="50000"/>
                </a:schemeClr>
              </a:solidFill>
              <a:ln>
                <a:solidFill>
                  <a:schemeClr val="bg2">
                    <a:lumMod val="50000"/>
                  </a:schemeClr>
                </a:solidFill>
              </a:ln>
              <a:scene3d>
                <a:camera prst="isometricOffAxis2Top"/>
                <a:lightRig rig="threePt" dir="t"/>
              </a:scene3d>
              <a:sp3d>
                <a:bevelT w="0" h="0"/>
                <a:bevelB w="127000" h="1270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 sz="1948"/>
              </a:p>
            </p:txBody>
          </p:sp>
          <p:sp>
            <p:nvSpPr>
              <p:cNvPr id="121" name="Rettangolo arrotondato 42">
                <a:extLst>
                  <a:ext uri="{FF2B5EF4-FFF2-40B4-BE49-F238E27FC236}">
                    <a16:creationId xmlns:a16="http://schemas.microsoft.com/office/drawing/2014/main" id="{5852EF3C-5884-4828-B121-FF27974A1B63}"/>
                  </a:ext>
                </a:extLst>
              </p:cNvPr>
              <p:cNvSpPr/>
              <p:nvPr/>
            </p:nvSpPr>
            <p:spPr>
              <a:xfrm>
                <a:off x="5492498" y="2563611"/>
                <a:ext cx="492125" cy="676275"/>
              </a:xfrm>
              <a:prstGeom prst="roundRect">
                <a:avLst/>
              </a:prstGeom>
              <a:solidFill>
                <a:schemeClr val="bg2">
                  <a:lumMod val="50000"/>
                </a:schemeClr>
              </a:solidFill>
              <a:ln>
                <a:solidFill>
                  <a:schemeClr val="bg2">
                    <a:lumMod val="50000"/>
                  </a:schemeClr>
                </a:solidFill>
              </a:ln>
              <a:scene3d>
                <a:camera prst="isometricOffAxis2Left"/>
                <a:lightRig rig="threePt" dir="t"/>
              </a:scene3d>
              <a:sp3d>
                <a:bevelT h="4064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 sz="1948"/>
              </a:p>
            </p:txBody>
          </p:sp>
        </p:grpSp>
        <p:grpSp>
          <p:nvGrpSpPr>
            <p:cNvPr id="39" name="Gruppo 38">
              <a:extLst>
                <a:ext uri="{FF2B5EF4-FFF2-40B4-BE49-F238E27FC236}">
                  <a16:creationId xmlns:a16="http://schemas.microsoft.com/office/drawing/2014/main" id="{EC9DA36F-DA68-4F3B-B1B1-6B5FB621CB34}"/>
                </a:ext>
              </a:extLst>
            </p:cNvPr>
            <p:cNvGrpSpPr/>
            <p:nvPr/>
          </p:nvGrpSpPr>
          <p:grpSpPr>
            <a:xfrm>
              <a:off x="1240565" y="1483466"/>
              <a:ext cx="3231268" cy="1736921"/>
              <a:chOff x="1511300" y="1671177"/>
              <a:chExt cx="3659987" cy="1967373"/>
            </a:xfrm>
          </p:grpSpPr>
          <p:sp>
            <p:nvSpPr>
              <p:cNvPr id="107" name="Figura a mano libera: forma 106">
                <a:extLst>
                  <a:ext uri="{FF2B5EF4-FFF2-40B4-BE49-F238E27FC236}">
                    <a16:creationId xmlns:a16="http://schemas.microsoft.com/office/drawing/2014/main" id="{B29FC46B-B30A-4100-A962-3B48B2219B9E}"/>
                  </a:ext>
                </a:extLst>
              </p:cNvPr>
              <p:cNvSpPr/>
              <p:nvPr/>
            </p:nvSpPr>
            <p:spPr>
              <a:xfrm>
                <a:off x="2103260" y="1671177"/>
                <a:ext cx="3068027" cy="1887537"/>
              </a:xfrm>
              <a:custGeom>
                <a:avLst/>
                <a:gdLst>
                  <a:gd name="connsiteX0" fmla="*/ 0 w 3073400"/>
                  <a:gd name="connsiteY0" fmla="*/ 234950 h 1879600"/>
                  <a:gd name="connsiteX1" fmla="*/ 6350 w 3073400"/>
                  <a:gd name="connsiteY1" fmla="*/ 1644650 h 1879600"/>
                  <a:gd name="connsiteX2" fmla="*/ 238125 w 3073400"/>
                  <a:gd name="connsiteY2" fmla="*/ 1879600 h 1879600"/>
                  <a:gd name="connsiteX3" fmla="*/ 2390775 w 3073400"/>
                  <a:gd name="connsiteY3" fmla="*/ 1879600 h 1879600"/>
                  <a:gd name="connsiteX4" fmla="*/ 3073400 w 3073400"/>
                  <a:gd name="connsiteY4" fmla="*/ 1190625 h 1879600"/>
                  <a:gd name="connsiteX5" fmla="*/ 3070225 w 3073400"/>
                  <a:gd name="connsiteY5" fmla="*/ 682625 h 1879600"/>
                  <a:gd name="connsiteX6" fmla="*/ 2393950 w 3073400"/>
                  <a:gd name="connsiteY6" fmla="*/ 3175 h 1879600"/>
                  <a:gd name="connsiteX7" fmla="*/ 238125 w 3073400"/>
                  <a:gd name="connsiteY7" fmla="*/ 0 h 1879600"/>
                  <a:gd name="connsiteX8" fmla="*/ 0 w 3073400"/>
                  <a:gd name="connsiteY8" fmla="*/ 234950 h 1879600"/>
                  <a:gd name="connsiteX0" fmla="*/ 0 w 3073400"/>
                  <a:gd name="connsiteY0" fmla="*/ 234950 h 1879600"/>
                  <a:gd name="connsiteX1" fmla="*/ 6350 w 3073400"/>
                  <a:gd name="connsiteY1" fmla="*/ 1644650 h 1879600"/>
                  <a:gd name="connsiteX2" fmla="*/ 452438 w 3073400"/>
                  <a:gd name="connsiteY2" fmla="*/ 1879600 h 1879600"/>
                  <a:gd name="connsiteX3" fmla="*/ 2390775 w 3073400"/>
                  <a:gd name="connsiteY3" fmla="*/ 1879600 h 1879600"/>
                  <a:gd name="connsiteX4" fmla="*/ 3073400 w 3073400"/>
                  <a:gd name="connsiteY4" fmla="*/ 1190625 h 1879600"/>
                  <a:gd name="connsiteX5" fmla="*/ 3070225 w 3073400"/>
                  <a:gd name="connsiteY5" fmla="*/ 682625 h 1879600"/>
                  <a:gd name="connsiteX6" fmla="*/ 2393950 w 3073400"/>
                  <a:gd name="connsiteY6" fmla="*/ 3175 h 1879600"/>
                  <a:gd name="connsiteX7" fmla="*/ 238125 w 3073400"/>
                  <a:gd name="connsiteY7" fmla="*/ 0 h 1879600"/>
                  <a:gd name="connsiteX8" fmla="*/ 0 w 3073400"/>
                  <a:gd name="connsiteY8" fmla="*/ 234950 h 1879600"/>
                  <a:gd name="connsiteX0" fmla="*/ 0 w 3073400"/>
                  <a:gd name="connsiteY0" fmla="*/ 234950 h 1879600"/>
                  <a:gd name="connsiteX1" fmla="*/ 3969 w 3073400"/>
                  <a:gd name="connsiteY1" fmla="*/ 1451768 h 1879600"/>
                  <a:gd name="connsiteX2" fmla="*/ 452438 w 3073400"/>
                  <a:gd name="connsiteY2" fmla="*/ 1879600 h 1879600"/>
                  <a:gd name="connsiteX3" fmla="*/ 2390775 w 3073400"/>
                  <a:gd name="connsiteY3" fmla="*/ 1879600 h 1879600"/>
                  <a:gd name="connsiteX4" fmla="*/ 3073400 w 3073400"/>
                  <a:gd name="connsiteY4" fmla="*/ 1190625 h 1879600"/>
                  <a:gd name="connsiteX5" fmla="*/ 3070225 w 3073400"/>
                  <a:gd name="connsiteY5" fmla="*/ 682625 h 1879600"/>
                  <a:gd name="connsiteX6" fmla="*/ 2393950 w 3073400"/>
                  <a:gd name="connsiteY6" fmla="*/ 3175 h 1879600"/>
                  <a:gd name="connsiteX7" fmla="*/ 238125 w 3073400"/>
                  <a:gd name="connsiteY7" fmla="*/ 0 h 1879600"/>
                  <a:gd name="connsiteX8" fmla="*/ 0 w 3073400"/>
                  <a:gd name="connsiteY8" fmla="*/ 234950 h 1879600"/>
                  <a:gd name="connsiteX0" fmla="*/ 0 w 3071019"/>
                  <a:gd name="connsiteY0" fmla="*/ 439737 h 1879600"/>
                  <a:gd name="connsiteX1" fmla="*/ 1588 w 3071019"/>
                  <a:gd name="connsiteY1" fmla="*/ 1451768 h 1879600"/>
                  <a:gd name="connsiteX2" fmla="*/ 450057 w 3071019"/>
                  <a:gd name="connsiteY2" fmla="*/ 1879600 h 1879600"/>
                  <a:gd name="connsiteX3" fmla="*/ 2388394 w 3071019"/>
                  <a:gd name="connsiteY3" fmla="*/ 1879600 h 1879600"/>
                  <a:gd name="connsiteX4" fmla="*/ 3071019 w 3071019"/>
                  <a:gd name="connsiteY4" fmla="*/ 1190625 h 1879600"/>
                  <a:gd name="connsiteX5" fmla="*/ 3067844 w 3071019"/>
                  <a:gd name="connsiteY5" fmla="*/ 682625 h 1879600"/>
                  <a:gd name="connsiteX6" fmla="*/ 2391569 w 3071019"/>
                  <a:gd name="connsiteY6" fmla="*/ 3175 h 1879600"/>
                  <a:gd name="connsiteX7" fmla="*/ 235744 w 3071019"/>
                  <a:gd name="connsiteY7" fmla="*/ 0 h 1879600"/>
                  <a:gd name="connsiteX8" fmla="*/ 0 w 3071019"/>
                  <a:gd name="connsiteY8" fmla="*/ 439737 h 1879600"/>
                  <a:gd name="connsiteX0" fmla="*/ 0 w 3071019"/>
                  <a:gd name="connsiteY0" fmla="*/ 454024 h 1893887"/>
                  <a:gd name="connsiteX1" fmla="*/ 1588 w 3071019"/>
                  <a:gd name="connsiteY1" fmla="*/ 1466055 h 1893887"/>
                  <a:gd name="connsiteX2" fmla="*/ 450057 w 3071019"/>
                  <a:gd name="connsiteY2" fmla="*/ 1893887 h 1893887"/>
                  <a:gd name="connsiteX3" fmla="*/ 2388394 w 3071019"/>
                  <a:gd name="connsiteY3" fmla="*/ 1893887 h 1893887"/>
                  <a:gd name="connsiteX4" fmla="*/ 3071019 w 3071019"/>
                  <a:gd name="connsiteY4" fmla="*/ 1204912 h 1893887"/>
                  <a:gd name="connsiteX5" fmla="*/ 3067844 w 3071019"/>
                  <a:gd name="connsiteY5" fmla="*/ 696912 h 1893887"/>
                  <a:gd name="connsiteX6" fmla="*/ 2391569 w 3071019"/>
                  <a:gd name="connsiteY6" fmla="*/ 17462 h 1893887"/>
                  <a:gd name="connsiteX7" fmla="*/ 445294 w 3071019"/>
                  <a:gd name="connsiteY7" fmla="*/ 0 h 1893887"/>
                  <a:gd name="connsiteX8" fmla="*/ 0 w 3071019"/>
                  <a:gd name="connsiteY8" fmla="*/ 454024 h 1893887"/>
                  <a:gd name="connsiteX0" fmla="*/ 0 w 3071019"/>
                  <a:gd name="connsiteY0" fmla="*/ 454024 h 1893887"/>
                  <a:gd name="connsiteX1" fmla="*/ 1588 w 3071019"/>
                  <a:gd name="connsiteY1" fmla="*/ 1466055 h 1893887"/>
                  <a:gd name="connsiteX2" fmla="*/ 224632 w 3071019"/>
                  <a:gd name="connsiteY2" fmla="*/ 1890712 h 1893887"/>
                  <a:gd name="connsiteX3" fmla="*/ 2388394 w 3071019"/>
                  <a:gd name="connsiteY3" fmla="*/ 1893887 h 1893887"/>
                  <a:gd name="connsiteX4" fmla="*/ 3071019 w 3071019"/>
                  <a:gd name="connsiteY4" fmla="*/ 1204912 h 1893887"/>
                  <a:gd name="connsiteX5" fmla="*/ 3067844 w 3071019"/>
                  <a:gd name="connsiteY5" fmla="*/ 696912 h 1893887"/>
                  <a:gd name="connsiteX6" fmla="*/ 2391569 w 3071019"/>
                  <a:gd name="connsiteY6" fmla="*/ 17462 h 1893887"/>
                  <a:gd name="connsiteX7" fmla="*/ 445294 w 3071019"/>
                  <a:gd name="connsiteY7" fmla="*/ 0 h 1893887"/>
                  <a:gd name="connsiteX8" fmla="*/ 0 w 3071019"/>
                  <a:gd name="connsiteY8" fmla="*/ 454024 h 1893887"/>
                  <a:gd name="connsiteX0" fmla="*/ 0 w 3071019"/>
                  <a:gd name="connsiteY0" fmla="*/ 447674 h 1887537"/>
                  <a:gd name="connsiteX1" fmla="*/ 1588 w 3071019"/>
                  <a:gd name="connsiteY1" fmla="*/ 1459705 h 1887537"/>
                  <a:gd name="connsiteX2" fmla="*/ 224632 w 3071019"/>
                  <a:gd name="connsiteY2" fmla="*/ 1884362 h 1887537"/>
                  <a:gd name="connsiteX3" fmla="*/ 2388394 w 3071019"/>
                  <a:gd name="connsiteY3" fmla="*/ 1887537 h 1887537"/>
                  <a:gd name="connsiteX4" fmla="*/ 3071019 w 3071019"/>
                  <a:gd name="connsiteY4" fmla="*/ 1198562 h 1887537"/>
                  <a:gd name="connsiteX5" fmla="*/ 3067844 w 3071019"/>
                  <a:gd name="connsiteY5" fmla="*/ 690562 h 1887537"/>
                  <a:gd name="connsiteX6" fmla="*/ 2391569 w 3071019"/>
                  <a:gd name="connsiteY6" fmla="*/ 11112 h 1887537"/>
                  <a:gd name="connsiteX7" fmla="*/ 238919 w 3071019"/>
                  <a:gd name="connsiteY7" fmla="*/ 0 h 1887537"/>
                  <a:gd name="connsiteX8" fmla="*/ 0 w 3071019"/>
                  <a:gd name="connsiteY8" fmla="*/ 447674 h 1887537"/>
                  <a:gd name="connsiteX0" fmla="*/ 0 w 3071019"/>
                  <a:gd name="connsiteY0" fmla="*/ 447674 h 1887537"/>
                  <a:gd name="connsiteX1" fmla="*/ 1588 w 3071019"/>
                  <a:gd name="connsiteY1" fmla="*/ 1459705 h 1887537"/>
                  <a:gd name="connsiteX2" fmla="*/ 794 w 3071019"/>
                  <a:gd name="connsiteY2" fmla="*/ 1319213 h 1887537"/>
                  <a:gd name="connsiteX3" fmla="*/ 224632 w 3071019"/>
                  <a:gd name="connsiteY3" fmla="*/ 1884362 h 1887537"/>
                  <a:gd name="connsiteX4" fmla="*/ 2388394 w 3071019"/>
                  <a:gd name="connsiteY4" fmla="*/ 1887537 h 1887537"/>
                  <a:gd name="connsiteX5" fmla="*/ 3071019 w 3071019"/>
                  <a:gd name="connsiteY5" fmla="*/ 1198562 h 1887537"/>
                  <a:gd name="connsiteX6" fmla="*/ 3067844 w 3071019"/>
                  <a:gd name="connsiteY6" fmla="*/ 690562 h 1887537"/>
                  <a:gd name="connsiteX7" fmla="*/ 2391569 w 3071019"/>
                  <a:gd name="connsiteY7" fmla="*/ 11112 h 1887537"/>
                  <a:gd name="connsiteX8" fmla="*/ 238919 w 3071019"/>
                  <a:gd name="connsiteY8" fmla="*/ 0 h 1887537"/>
                  <a:gd name="connsiteX9" fmla="*/ 0 w 3071019"/>
                  <a:gd name="connsiteY9" fmla="*/ 447674 h 1887537"/>
                  <a:gd name="connsiteX0" fmla="*/ 2546 w 3070390"/>
                  <a:gd name="connsiteY0" fmla="*/ 571499 h 1887537"/>
                  <a:gd name="connsiteX1" fmla="*/ 959 w 3070390"/>
                  <a:gd name="connsiteY1" fmla="*/ 1459705 h 1887537"/>
                  <a:gd name="connsiteX2" fmla="*/ 165 w 3070390"/>
                  <a:gd name="connsiteY2" fmla="*/ 1319213 h 1887537"/>
                  <a:gd name="connsiteX3" fmla="*/ 224003 w 3070390"/>
                  <a:gd name="connsiteY3" fmla="*/ 1884362 h 1887537"/>
                  <a:gd name="connsiteX4" fmla="*/ 2387765 w 3070390"/>
                  <a:gd name="connsiteY4" fmla="*/ 1887537 h 1887537"/>
                  <a:gd name="connsiteX5" fmla="*/ 3070390 w 3070390"/>
                  <a:gd name="connsiteY5" fmla="*/ 1198562 h 1887537"/>
                  <a:gd name="connsiteX6" fmla="*/ 3067215 w 3070390"/>
                  <a:gd name="connsiteY6" fmla="*/ 690562 h 1887537"/>
                  <a:gd name="connsiteX7" fmla="*/ 2390940 w 3070390"/>
                  <a:gd name="connsiteY7" fmla="*/ 11112 h 1887537"/>
                  <a:gd name="connsiteX8" fmla="*/ 238290 w 3070390"/>
                  <a:gd name="connsiteY8" fmla="*/ 0 h 1887537"/>
                  <a:gd name="connsiteX9" fmla="*/ 2546 w 3070390"/>
                  <a:gd name="connsiteY9" fmla="*/ 571499 h 1887537"/>
                  <a:gd name="connsiteX0" fmla="*/ 2471 w 3070315"/>
                  <a:gd name="connsiteY0" fmla="*/ 571499 h 1887537"/>
                  <a:gd name="connsiteX1" fmla="*/ 3266 w 3070315"/>
                  <a:gd name="connsiteY1" fmla="*/ 1307305 h 1887537"/>
                  <a:gd name="connsiteX2" fmla="*/ 90 w 3070315"/>
                  <a:gd name="connsiteY2" fmla="*/ 1319213 h 1887537"/>
                  <a:gd name="connsiteX3" fmla="*/ 223928 w 3070315"/>
                  <a:gd name="connsiteY3" fmla="*/ 1884362 h 1887537"/>
                  <a:gd name="connsiteX4" fmla="*/ 2387690 w 3070315"/>
                  <a:gd name="connsiteY4" fmla="*/ 1887537 h 1887537"/>
                  <a:gd name="connsiteX5" fmla="*/ 3070315 w 3070315"/>
                  <a:gd name="connsiteY5" fmla="*/ 1198562 h 1887537"/>
                  <a:gd name="connsiteX6" fmla="*/ 3067140 w 3070315"/>
                  <a:gd name="connsiteY6" fmla="*/ 690562 h 1887537"/>
                  <a:gd name="connsiteX7" fmla="*/ 2390865 w 3070315"/>
                  <a:gd name="connsiteY7" fmla="*/ 11112 h 1887537"/>
                  <a:gd name="connsiteX8" fmla="*/ 238215 w 3070315"/>
                  <a:gd name="connsiteY8" fmla="*/ 0 h 1887537"/>
                  <a:gd name="connsiteX9" fmla="*/ 2471 w 3070315"/>
                  <a:gd name="connsiteY9" fmla="*/ 571499 h 1887537"/>
                  <a:gd name="connsiteX0" fmla="*/ 0 w 3067844"/>
                  <a:gd name="connsiteY0" fmla="*/ 571499 h 1887537"/>
                  <a:gd name="connsiteX1" fmla="*/ 795 w 3067844"/>
                  <a:gd name="connsiteY1" fmla="*/ 1307305 h 1887537"/>
                  <a:gd name="connsiteX2" fmla="*/ 2382 w 3067844"/>
                  <a:gd name="connsiteY2" fmla="*/ 1321595 h 1887537"/>
                  <a:gd name="connsiteX3" fmla="*/ 221457 w 3067844"/>
                  <a:gd name="connsiteY3" fmla="*/ 1884362 h 1887537"/>
                  <a:gd name="connsiteX4" fmla="*/ 2385219 w 3067844"/>
                  <a:gd name="connsiteY4" fmla="*/ 1887537 h 1887537"/>
                  <a:gd name="connsiteX5" fmla="*/ 3067844 w 3067844"/>
                  <a:gd name="connsiteY5" fmla="*/ 1198562 h 1887537"/>
                  <a:gd name="connsiteX6" fmla="*/ 3064669 w 3067844"/>
                  <a:gd name="connsiteY6" fmla="*/ 690562 h 1887537"/>
                  <a:gd name="connsiteX7" fmla="*/ 2388394 w 3067844"/>
                  <a:gd name="connsiteY7" fmla="*/ 11112 h 1887537"/>
                  <a:gd name="connsiteX8" fmla="*/ 235744 w 3067844"/>
                  <a:gd name="connsiteY8" fmla="*/ 0 h 1887537"/>
                  <a:gd name="connsiteX9" fmla="*/ 0 w 3067844"/>
                  <a:gd name="connsiteY9" fmla="*/ 571499 h 1887537"/>
                  <a:gd name="connsiteX0" fmla="*/ 0 w 3067844"/>
                  <a:gd name="connsiteY0" fmla="*/ 571499 h 1887537"/>
                  <a:gd name="connsiteX1" fmla="*/ 795 w 3067844"/>
                  <a:gd name="connsiteY1" fmla="*/ 1107280 h 1887537"/>
                  <a:gd name="connsiteX2" fmla="*/ 2382 w 3067844"/>
                  <a:gd name="connsiteY2" fmla="*/ 1321595 h 1887537"/>
                  <a:gd name="connsiteX3" fmla="*/ 221457 w 3067844"/>
                  <a:gd name="connsiteY3" fmla="*/ 1884362 h 1887537"/>
                  <a:gd name="connsiteX4" fmla="*/ 2385219 w 3067844"/>
                  <a:gd name="connsiteY4" fmla="*/ 1887537 h 1887537"/>
                  <a:gd name="connsiteX5" fmla="*/ 3067844 w 3067844"/>
                  <a:gd name="connsiteY5" fmla="*/ 1198562 h 1887537"/>
                  <a:gd name="connsiteX6" fmla="*/ 3064669 w 3067844"/>
                  <a:gd name="connsiteY6" fmla="*/ 690562 h 1887537"/>
                  <a:gd name="connsiteX7" fmla="*/ 2388394 w 3067844"/>
                  <a:gd name="connsiteY7" fmla="*/ 11112 h 1887537"/>
                  <a:gd name="connsiteX8" fmla="*/ 235744 w 3067844"/>
                  <a:gd name="connsiteY8" fmla="*/ 0 h 1887537"/>
                  <a:gd name="connsiteX9" fmla="*/ 0 w 3067844"/>
                  <a:gd name="connsiteY9" fmla="*/ 571499 h 1887537"/>
                  <a:gd name="connsiteX0" fmla="*/ 11312 w 3079156"/>
                  <a:gd name="connsiteY0" fmla="*/ 571499 h 1887537"/>
                  <a:gd name="connsiteX1" fmla="*/ 201 w 3079156"/>
                  <a:gd name="connsiteY1" fmla="*/ 938211 h 1887537"/>
                  <a:gd name="connsiteX2" fmla="*/ 13694 w 3079156"/>
                  <a:gd name="connsiteY2" fmla="*/ 1321595 h 1887537"/>
                  <a:gd name="connsiteX3" fmla="*/ 232769 w 3079156"/>
                  <a:gd name="connsiteY3" fmla="*/ 1884362 h 1887537"/>
                  <a:gd name="connsiteX4" fmla="*/ 2396531 w 3079156"/>
                  <a:gd name="connsiteY4" fmla="*/ 1887537 h 1887537"/>
                  <a:gd name="connsiteX5" fmla="*/ 3079156 w 3079156"/>
                  <a:gd name="connsiteY5" fmla="*/ 1198562 h 1887537"/>
                  <a:gd name="connsiteX6" fmla="*/ 3075981 w 3079156"/>
                  <a:gd name="connsiteY6" fmla="*/ 690562 h 1887537"/>
                  <a:gd name="connsiteX7" fmla="*/ 2399706 w 3079156"/>
                  <a:gd name="connsiteY7" fmla="*/ 11112 h 1887537"/>
                  <a:gd name="connsiteX8" fmla="*/ 247056 w 3079156"/>
                  <a:gd name="connsiteY8" fmla="*/ 0 h 1887537"/>
                  <a:gd name="connsiteX9" fmla="*/ 11312 w 3079156"/>
                  <a:gd name="connsiteY9" fmla="*/ 571499 h 1887537"/>
                  <a:gd name="connsiteX0" fmla="*/ 27291 w 3095135"/>
                  <a:gd name="connsiteY0" fmla="*/ 571499 h 1887537"/>
                  <a:gd name="connsiteX1" fmla="*/ 29673 w 3095135"/>
                  <a:gd name="connsiteY1" fmla="*/ 1321595 h 1887537"/>
                  <a:gd name="connsiteX2" fmla="*/ 248748 w 3095135"/>
                  <a:gd name="connsiteY2" fmla="*/ 1884362 h 1887537"/>
                  <a:gd name="connsiteX3" fmla="*/ 2412510 w 3095135"/>
                  <a:gd name="connsiteY3" fmla="*/ 1887537 h 1887537"/>
                  <a:gd name="connsiteX4" fmla="*/ 3095135 w 3095135"/>
                  <a:gd name="connsiteY4" fmla="*/ 1198562 h 1887537"/>
                  <a:gd name="connsiteX5" fmla="*/ 3091960 w 3095135"/>
                  <a:gd name="connsiteY5" fmla="*/ 690562 h 1887537"/>
                  <a:gd name="connsiteX6" fmla="*/ 2415685 w 3095135"/>
                  <a:gd name="connsiteY6" fmla="*/ 11112 h 1887537"/>
                  <a:gd name="connsiteX7" fmla="*/ 263035 w 3095135"/>
                  <a:gd name="connsiteY7" fmla="*/ 0 h 1887537"/>
                  <a:gd name="connsiteX8" fmla="*/ 27291 w 3095135"/>
                  <a:gd name="connsiteY8" fmla="*/ 571499 h 1887537"/>
                  <a:gd name="connsiteX0" fmla="*/ 14854 w 3082698"/>
                  <a:gd name="connsiteY0" fmla="*/ 571499 h 1887537"/>
                  <a:gd name="connsiteX1" fmla="*/ 17236 w 3082698"/>
                  <a:gd name="connsiteY1" fmla="*/ 1321595 h 1887537"/>
                  <a:gd name="connsiteX2" fmla="*/ 236311 w 3082698"/>
                  <a:gd name="connsiteY2" fmla="*/ 1884362 h 1887537"/>
                  <a:gd name="connsiteX3" fmla="*/ 2400073 w 3082698"/>
                  <a:gd name="connsiteY3" fmla="*/ 1887537 h 1887537"/>
                  <a:gd name="connsiteX4" fmla="*/ 3082698 w 3082698"/>
                  <a:gd name="connsiteY4" fmla="*/ 1198562 h 1887537"/>
                  <a:gd name="connsiteX5" fmla="*/ 3079523 w 3082698"/>
                  <a:gd name="connsiteY5" fmla="*/ 690562 h 1887537"/>
                  <a:gd name="connsiteX6" fmla="*/ 2403248 w 3082698"/>
                  <a:gd name="connsiteY6" fmla="*/ 11112 h 1887537"/>
                  <a:gd name="connsiteX7" fmla="*/ 250598 w 3082698"/>
                  <a:gd name="connsiteY7" fmla="*/ 0 h 1887537"/>
                  <a:gd name="connsiteX8" fmla="*/ 14854 w 3082698"/>
                  <a:gd name="connsiteY8" fmla="*/ 571499 h 1887537"/>
                  <a:gd name="connsiteX0" fmla="*/ 183 w 3068027"/>
                  <a:gd name="connsiteY0" fmla="*/ 571499 h 1887537"/>
                  <a:gd name="connsiteX1" fmla="*/ 2565 w 3068027"/>
                  <a:gd name="connsiteY1" fmla="*/ 1321595 h 1887537"/>
                  <a:gd name="connsiteX2" fmla="*/ 221640 w 3068027"/>
                  <a:gd name="connsiteY2" fmla="*/ 1884362 h 1887537"/>
                  <a:gd name="connsiteX3" fmla="*/ 2385402 w 3068027"/>
                  <a:gd name="connsiteY3" fmla="*/ 1887537 h 1887537"/>
                  <a:gd name="connsiteX4" fmla="*/ 3068027 w 3068027"/>
                  <a:gd name="connsiteY4" fmla="*/ 1198562 h 1887537"/>
                  <a:gd name="connsiteX5" fmla="*/ 3064852 w 3068027"/>
                  <a:gd name="connsiteY5" fmla="*/ 690562 h 1887537"/>
                  <a:gd name="connsiteX6" fmla="*/ 2388577 w 3068027"/>
                  <a:gd name="connsiteY6" fmla="*/ 11112 h 1887537"/>
                  <a:gd name="connsiteX7" fmla="*/ 235927 w 3068027"/>
                  <a:gd name="connsiteY7" fmla="*/ 0 h 1887537"/>
                  <a:gd name="connsiteX8" fmla="*/ 183 w 3068027"/>
                  <a:gd name="connsiteY8" fmla="*/ 571499 h 18875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068027" h="1887537">
                    <a:moveTo>
                      <a:pt x="183" y="571499"/>
                    </a:moveTo>
                    <a:cubicBezTo>
                      <a:pt x="-611" y="1318021"/>
                      <a:pt x="1374" y="578910"/>
                      <a:pt x="2565" y="1321595"/>
                    </a:cubicBezTo>
                    <a:lnTo>
                      <a:pt x="221640" y="1884362"/>
                    </a:lnTo>
                    <a:lnTo>
                      <a:pt x="2385402" y="1887537"/>
                    </a:lnTo>
                    <a:lnTo>
                      <a:pt x="3068027" y="1198562"/>
                    </a:lnTo>
                    <a:cubicBezTo>
                      <a:pt x="3066969" y="1029229"/>
                      <a:pt x="3065910" y="859895"/>
                      <a:pt x="3064852" y="690562"/>
                    </a:cubicBezTo>
                    <a:lnTo>
                      <a:pt x="2388577" y="11112"/>
                    </a:lnTo>
                    <a:lnTo>
                      <a:pt x="235927" y="0"/>
                    </a:lnTo>
                    <a:lnTo>
                      <a:pt x="183" y="571499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solidFill>
                  <a:schemeClr val="bg2"/>
                </a:solidFill>
              </a:ln>
              <a:scene3d>
                <a:camera prst="isometricOffAxis1Top"/>
                <a:lightRig rig="threePt" dir="t"/>
              </a:scene3d>
              <a:sp3d extrusionH="7620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 sz="1948"/>
              </a:p>
            </p:txBody>
          </p:sp>
          <p:sp>
            <p:nvSpPr>
              <p:cNvPr id="108" name="Ovale 107">
                <a:extLst>
                  <a:ext uri="{FF2B5EF4-FFF2-40B4-BE49-F238E27FC236}">
                    <a16:creationId xmlns:a16="http://schemas.microsoft.com/office/drawing/2014/main" id="{690913F9-F279-4487-9D15-D8A020B09DCA}"/>
                  </a:ext>
                </a:extLst>
              </p:cNvPr>
              <p:cNvSpPr/>
              <p:nvPr/>
            </p:nvSpPr>
            <p:spPr>
              <a:xfrm rot="21274414">
                <a:off x="2284996" y="3460868"/>
                <a:ext cx="45719" cy="48125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  <a:ln>
                <a:solidFill>
                  <a:schemeClr val="bg1"/>
                </a:solidFill>
              </a:ln>
              <a:scene3d>
                <a:camera prst="isometricOffAxis1Right">
                  <a:rot lat="1080000" lon="18600000" rev="0"/>
                </a:camera>
                <a:lightRig rig="threePt" dir="t"/>
              </a:scene3d>
              <a:sp3d extrusionH="381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 sz="1948"/>
              </a:p>
            </p:txBody>
          </p:sp>
          <p:sp>
            <p:nvSpPr>
              <p:cNvPr id="109" name="Ovale 108">
                <a:extLst>
                  <a:ext uri="{FF2B5EF4-FFF2-40B4-BE49-F238E27FC236}">
                    <a16:creationId xmlns:a16="http://schemas.microsoft.com/office/drawing/2014/main" id="{185326B7-9412-47A0-A117-C0DA72509687}"/>
                  </a:ext>
                </a:extLst>
              </p:cNvPr>
              <p:cNvSpPr/>
              <p:nvPr/>
            </p:nvSpPr>
            <p:spPr>
              <a:xfrm>
                <a:off x="2411344" y="3250406"/>
                <a:ext cx="305660" cy="318914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  <a:scene3d>
                <a:camera prst="isometricOffAxis2Left"/>
                <a:lightRig rig="threePt" dir="t"/>
              </a:scene3d>
              <a:sp3d extrusionH="1524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 sz="1948"/>
              </a:p>
            </p:txBody>
          </p:sp>
          <p:sp>
            <p:nvSpPr>
              <p:cNvPr id="110" name="Ovale 109">
                <a:extLst>
                  <a:ext uri="{FF2B5EF4-FFF2-40B4-BE49-F238E27FC236}">
                    <a16:creationId xmlns:a16="http://schemas.microsoft.com/office/drawing/2014/main" id="{F7BA24A6-1CA8-4B46-B4D6-93517EC57C57}"/>
                  </a:ext>
                </a:extLst>
              </p:cNvPr>
              <p:cNvSpPr/>
              <p:nvPr/>
            </p:nvSpPr>
            <p:spPr>
              <a:xfrm>
                <a:off x="2282823" y="3384550"/>
                <a:ext cx="241300" cy="254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  <a:ln>
                <a:solidFill>
                  <a:schemeClr val="bg1"/>
                </a:solidFill>
              </a:ln>
              <a:scene3d>
                <a:camera prst="isometricOffAxis2Left"/>
                <a:lightRig rig="threePt" dir="t"/>
              </a:scene3d>
              <a:sp3d extrusionH="2921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 sz="1948"/>
              </a:p>
            </p:txBody>
          </p:sp>
          <p:sp>
            <p:nvSpPr>
              <p:cNvPr id="111" name="Ovale 110">
                <a:extLst>
                  <a:ext uri="{FF2B5EF4-FFF2-40B4-BE49-F238E27FC236}">
                    <a16:creationId xmlns:a16="http://schemas.microsoft.com/office/drawing/2014/main" id="{15CFC1EB-999C-4435-8D1E-6A9EC53B8AC0}"/>
                  </a:ext>
                </a:extLst>
              </p:cNvPr>
              <p:cNvSpPr/>
              <p:nvPr/>
            </p:nvSpPr>
            <p:spPr>
              <a:xfrm rot="21274414">
                <a:off x="2571748" y="3501524"/>
                <a:ext cx="45719" cy="48125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  <a:ln>
                <a:solidFill>
                  <a:schemeClr val="bg1"/>
                </a:solidFill>
              </a:ln>
              <a:scene3d>
                <a:camera prst="isometricOffAxis1Right">
                  <a:rot lat="1080000" lon="18600000" rev="0"/>
                </a:camera>
                <a:lightRig rig="threePt" dir="t"/>
              </a:scene3d>
              <a:sp3d extrusionH="381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 sz="1948"/>
              </a:p>
            </p:txBody>
          </p:sp>
          <p:sp>
            <p:nvSpPr>
              <p:cNvPr id="112" name="Ovale 111">
                <a:extLst>
                  <a:ext uri="{FF2B5EF4-FFF2-40B4-BE49-F238E27FC236}">
                    <a16:creationId xmlns:a16="http://schemas.microsoft.com/office/drawing/2014/main" id="{BD2BA443-D0C9-44FB-A313-6CD319000185}"/>
                  </a:ext>
                </a:extLst>
              </p:cNvPr>
              <p:cNvSpPr/>
              <p:nvPr/>
            </p:nvSpPr>
            <p:spPr>
              <a:xfrm>
                <a:off x="1511300" y="2870993"/>
                <a:ext cx="241300" cy="254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  <a:ln>
                <a:solidFill>
                  <a:schemeClr val="bg1"/>
                </a:solidFill>
              </a:ln>
              <a:scene3d>
                <a:camera prst="isometricOffAxis2Left">
                  <a:rot lat="1080000" lon="5400000" rev="0"/>
                </a:camera>
                <a:lightRig rig="threePt" dir="t"/>
              </a:scene3d>
              <a:sp3d extrusionH="2921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 sz="1948"/>
              </a:p>
            </p:txBody>
          </p:sp>
          <p:sp>
            <p:nvSpPr>
              <p:cNvPr id="113" name="Ovale 112">
                <a:extLst>
                  <a:ext uri="{FF2B5EF4-FFF2-40B4-BE49-F238E27FC236}">
                    <a16:creationId xmlns:a16="http://schemas.microsoft.com/office/drawing/2014/main" id="{3374F8FD-F05D-4999-A4B7-48C12E57C097}"/>
                  </a:ext>
                </a:extLst>
              </p:cNvPr>
              <p:cNvSpPr/>
              <p:nvPr/>
            </p:nvSpPr>
            <p:spPr>
              <a:xfrm>
                <a:off x="1752600" y="2838536"/>
                <a:ext cx="305660" cy="318914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  <a:scene3d>
                <a:camera prst="isometricOffAxis2Left">
                  <a:rot lat="1080000" lon="5400000" rev="0"/>
                </a:camera>
                <a:lightRig rig="threePt" dir="t"/>
              </a:scene3d>
              <a:sp3d extrusionH="1524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 sz="1948"/>
              </a:p>
            </p:txBody>
          </p:sp>
          <p:sp>
            <p:nvSpPr>
              <p:cNvPr id="114" name="Ovale 113">
                <a:extLst>
                  <a:ext uri="{FF2B5EF4-FFF2-40B4-BE49-F238E27FC236}">
                    <a16:creationId xmlns:a16="http://schemas.microsoft.com/office/drawing/2014/main" id="{75485460-E888-45E8-99AD-2F96978AC10A}"/>
                  </a:ext>
                </a:extLst>
              </p:cNvPr>
              <p:cNvSpPr/>
              <p:nvPr/>
            </p:nvSpPr>
            <p:spPr>
              <a:xfrm rot="21274414">
                <a:off x="1682208" y="3030036"/>
                <a:ext cx="45719" cy="48125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  <a:ln>
                <a:solidFill>
                  <a:schemeClr val="bg1"/>
                </a:solidFill>
              </a:ln>
              <a:scene3d>
                <a:camera prst="isometricOffAxis1Right">
                  <a:rot lat="1080000" lon="21594000" rev="0"/>
                </a:camera>
                <a:lightRig rig="threePt" dir="t"/>
              </a:scene3d>
              <a:sp3d extrusionH="381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 sz="1948"/>
              </a:p>
            </p:txBody>
          </p:sp>
          <p:sp>
            <p:nvSpPr>
              <p:cNvPr id="115" name="Ovale 114">
                <a:extLst>
                  <a:ext uri="{FF2B5EF4-FFF2-40B4-BE49-F238E27FC236}">
                    <a16:creationId xmlns:a16="http://schemas.microsoft.com/office/drawing/2014/main" id="{DBACF65E-55DB-484B-85F8-9A593C24E391}"/>
                  </a:ext>
                </a:extLst>
              </p:cNvPr>
              <p:cNvSpPr/>
              <p:nvPr/>
            </p:nvSpPr>
            <p:spPr>
              <a:xfrm rot="21274414">
                <a:off x="3257261" y="2413494"/>
                <a:ext cx="89636" cy="94353"/>
              </a:xfrm>
              <a:prstGeom prst="ellipse">
                <a:avLst/>
              </a:prstGeom>
              <a:solidFill>
                <a:schemeClr val="accent6"/>
              </a:solidFill>
              <a:ln>
                <a:solidFill>
                  <a:schemeClr val="accent6"/>
                </a:solidFill>
              </a:ln>
              <a:scene3d>
                <a:camera prst="isometricOffAxis2Top">
                  <a:rot lat="19200000" lon="3207254" rev="17400000"/>
                </a:camera>
                <a:lightRig rig="threePt" dir="t"/>
              </a:scene3d>
              <a:sp3d>
                <a:bevelT w="127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 sz="1948"/>
              </a:p>
            </p:txBody>
          </p:sp>
          <p:sp>
            <p:nvSpPr>
              <p:cNvPr id="116" name="Ovale 115">
                <a:extLst>
                  <a:ext uri="{FF2B5EF4-FFF2-40B4-BE49-F238E27FC236}">
                    <a16:creationId xmlns:a16="http://schemas.microsoft.com/office/drawing/2014/main" id="{04A5D31B-8BA9-4A2D-8B62-B3875C1139BA}"/>
                  </a:ext>
                </a:extLst>
              </p:cNvPr>
              <p:cNvSpPr/>
              <p:nvPr/>
            </p:nvSpPr>
            <p:spPr>
              <a:xfrm rot="21274414">
                <a:off x="3471573" y="2567768"/>
                <a:ext cx="89636" cy="94353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  <a:scene3d>
                <a:camera prst="isometricOffAxis2Top">
                  <a:rot lat="19200000" lon="3207254" rev="17400000"/>
                </a:camera>
                <a:lightRig rig="threePt" dir="t"/>
              </a:scene3d>
              <a:sp3d extrusionH="25400">
                <a:bevelT w="127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 sz="1948"/>
              </a:p>
            </p:txBody>
          </p:sp>
        </p:grpSp>
        <p:grpSp>
          <p:nvGrpSpPr>
            <p:cNvPr id="40" name="Gruppo 39">
              <a:extLst>
                <a:ext uri="{FF2B5EF4-FFF2-40B4-BE49-F238E27FC236}">
                  <a16:creationId xmlns:a16="http://schemas.microsoft.com/office/drawing/2014/main" id="{91645926-1F17-48C3-843F-722FF1F6F953}"/>
                </a:ext>
              </a:extLst>
            </p:cNvPr>
            <p:cNvGrpSpPr/>
            <p:nvPr/>
          </p:nvGrpSpPr>
          <p:grpSpPr>
            <a:xfrm>
              <a:off x="1317816" y="3261547"/>
              <a:ext cx="448072" cy="249393"/>
              <a:chOff x="466252" y="2684476"/>
              <a:chExt cx="413948" cy="230400"/>
            </a:xfrm>
          </p:grpSpPr>
          <p:sp>
            <p:nvSpPr>
              <p:cNvPr id="102" name="Line 21">
                <a:extLst>
                  <a:ext uri="{FF2B5EF4-FFF2-40B4-BE49-F238E27FC236}">
                    <a16:creationId xmlns:a16="http://schemas.microsoft.com/office/drawing/2014/main" id="{B202BECD-4276-419A-BD96-E9543187BD61}"/>
                  </a:ext>
                </a:extLst>
              </p:cNvPr>
              <p:cNvSpPr/>
              <p:nvPr/>
            </p:nvSpPr>
            <p:spPr>
              <a:xfrm rot="10800000" flipH="1" flipV="1">
                <a:off x="606905" y="2684476"/>
                <a:ext cx="103" cy="230400"/>
              </a:xfrm>
              <a:prstGeom prst="line">
                <a:avLst/>
              </a:prstGeom>
              <a:noFill/>
              <a:ln w="36000">
                <a:solidFill>
                  <a:schemeClr val="accent2"/>
                </a:solidFill>
                <a:round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it-IT" sz="1948" dirty="0"/>
              </a:p>
            </p:txBody>
          </p:sp>
          <p:sp>
            <p:nvSpPr>
              <p:cNvPr id="103" name="Line 24">
                <a:extLst>
                  <a:ext uri="{FF2B5EF4-FFF2-40B4-BE49-F238E27FC236}">
                    <a16:creationId xmlns:a16="http://schemas.microsoft.com/office/drawing/2014/main" id="{A3F5B326-8E0B-4E58-B94A-F7419DA03744}"/>
                  </a:ext>
                </a:extLst>
              </p:cNvPr>
              <p:cNvSpPr/>
              <p:nvPr/>
            </p:nvSpPr>
            <p:spPr>
              <a:xfrm rot="10800000" flipV="1">
                <a:off x="466252" y="2899026"/>
                <a:ext cx="157320" cy="0"/>
              </a:xfrm>
              <a:prstGeom prst="line">
                <a:avLst/>
              </a:prstGeom>
              <a:noFill/>
              <a:ln w="36000">
                <a:solidFill>
                  <a:schemeClr val="accent2"/>
                </a:solidFill>
                <a:round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it-IT" sz="1948" dirty="0"/>
              </a:p>
            </p:txBody>
          </p:sp>
          <p:sp>
            <p:nvSpPr>
              <p:cNvPr id="104" name="Line 24">
                <a:extLst>
                  <a:ext uri="{FF2B5EF4-FFF2-40B4-BE49-F238E27FC236}">
                    <a16:creationId xmlns:a16="http://schemas.microsoft.com/office/drawing/2014/main" id="{A9A90480-C314-496C-8E00-B66C0C1DE0E2}"/>
                  </a:ext>
                </a:extLst>
              </p:cNvPr>
              <p:cNvSpPr/>
              <p:nvPr/>
            </p:nvSpPr>
            <p:spPr>
              <a:xfrm rot="10800000" flipV="1">
                <a:off x="591117" y="2699923"/>
                <a:ext cx="157320" cy="0"/>
              </a:xfrm>
              <a:prstGeom prst="line">
                <a:avLst/>
              </a:prstGeom>
              <a:noFill/>
              <a:ln w="36000">
                <a:solidFill>
                  <a:schemeClr val="accent2"/>
                </a:solidFill>
                <a:round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it-IT" sz="1948" dirty="0"/>
              </a:p>
            </p:txBody>
          </p:sp>
          <p:sp>
            <p:nvSpPr>
              <p:cNvPr id="105" name="Line 21">
                <a:extLst>
                  <a:ext uri="{FF2B5EF4-FFF2-40B4-BE49-F238E27FC236}">
                    <a16:creationId xmlns:a16="http://schemas.microsoft.com/office/drawing/2014/main" id="{CA7D3CB2-D79E-4226-BF31-AF730152D695}"/>
                  </a:ext>
                </a:extLst>
              </p:cNvPr>
              <p:cNvSpPr/>
              <p:nvPr/>
            </p:nvSpPr>
            <p:spPr>
              <a:xfrm rot="10800000" flipH="1" flipV="1">
                <a:off x="733625" y="2684605"/>
                <a:ext cx="103" cy="226957"/>
              </a:xfrm>
              <a:prstGeom prst="line">
                <a:avLst/>
              </a:prstGeom>
              <a:noFill/>
              <a:ln w="36000">
                <a:solidFill>
                  <a:schemeClr val="accent2"/>
                </a:solidFill>
                <a:round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it-IT" sz="1948" dirty="0"/>
              </a:p>
            </p:txBody>
          </p:sp>
          <p:sp>
            <p:nvSpPr>
              <p:cNvPr id="106" name="Line 24">
                <a:extLst>
                  <a:ext uri="{FF2B5EF4-FFF2-40B4-BE49-F238E27FC236}">
                    <a16:creationId xmlns:a16="http://schemas.microsoft.com/office/drawing/2014/main" id="{DB520151-4F49-456E-892E-3B7B157B73F1}"/>
                  </a:ext>
                </a:extLst>
              </p:cNvPr>
              <p:cNvSpPr/>
              <p:nvPr/>
            </p:nvSpPr>
            <p:spPr>
              <a:xfrm rot="10800000" flipV="1">
                <a:off x="722880" y="2895615"/>
                <a:ext cx="157320" cy="0"/>
              </a:xfrm>
              <a:prstGeom prst="line">
                <a:avLst/>
              </a:prstGeom>
              <a:noFill/>
              <a:ln w="36000">
                <a:solidFill>
                  <a:schemeClr val="accent2"/>
                </a:solidFill>
                <a:round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it-IT" sz="1948" dirty="0"/>
              </a:p>
            </p:txBody>
          </p:sp>
        </p:grpSp>
        <p:sp>
          <p:nvSpPr>
            <p:cNvPr id="41" name="CustomShape 25">
              <a:extLst>
                <a:ext uri="{FF2B5EF4-FFF2-40B4-BE49-F238E27FC236}">
                  <a16:creationId xmlns:a16="http://schemas.microsoft.com/office/drawing/2014/main" id="{785887CA-2750-4C1C-8AEE-5E1F014E52D1}"/>
                </a:ext>
              </a:extLst>
            </p:cNvPr>
            <p:cNvSpPr/>
            <p:nvPr/>
          </p:nvSpPr>
          <p:spPr>
            <a:xfrm>
              <a:off x="1084045" y="3363120"/>
              <a:ext cx="371752" cy="23161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7419" tIns="48710" rIns="97419" bIns="4871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it-IT" sz="866" spc="-1" dirty="0">
                  <a:solidFill>
                    <a:schemeClr val="accent2"/>
                  </a:solidFill>
                  <a:latin typeface="Calibri"/>
                  <a:ea typeface="DejaVu Sans"/>
                </a:rPr>
                <a:t>0V</a:t>
              </a:r>
              <a:endParaRPr lang="it-IT" sz="866" spc="-1" dirty="0">
                <a:solidFill>
                  <a:schemeClr val="accent2"/>
                </a:solidFill>
                <a:latin typeface="Arial"/>
              </a:endParaRPr>
            </a:p>
          </p:txBody>
        </p:sp>
        <p:sp>
          <p:nvSpPr>
            <p:cNvPr id="42" name="CustomShape 26">
              <a:extLst>
                <a:ext uri="{FF2B5EF4-FFF2-40B4-BE49-F238E27FC236}">
                  <a16:creationId xmlns:a16="http://schemas.microsoft.com/office/drawing/2014/main" id="{90058390-70C1-479D-9803-E65AE4C92AFA}"/>
                </a:ext>
              </a:extLst>
            </p:cNvPr>
            <p:cNvSpPr/>
            <p:nvPr/>
          </p:nvSpPr>
          <p:spPr>
            <a:xfrm>
              <a:off x="1088464" y="3133600"/>
              <a:ext cx="371752" cy="23161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7419" tIns="48710" rIns="97419" bIns="4871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it-IT" sz="866" spc="-1" dirty="0">
                  <a:solidFill>
                    <a:schemeClr val="accent2"/>
                  </a:solidFill>
                  <a:latin typeface="Calibri"/>
                  <a:ea typeface="DejaVu Sans"/>
                </a:rPr>
                <a:t>5V</a:t>
              </a:r>
              <a:endParaRPr lang="it-IT" sz="866" spc="-1" dirty="0">
                <a:solidFill>
                  <a:schemeClr val="accent2"/>
                </a:solidFill>
                <a:latin typeface="Arial"/>
              </a:endParaRPr>
            </a:p>
          </p:txBody>
        </p:sp>
        <p:sp>
          <p:nvSpPr>
            <p:cNvPr id="43" name="CustomShape 17">
              <a:extLst>
                <a:ext uri="{FF2B5EF4-FFF2-40B4-BE49-F238E27FC236}">
                  <a16:creationId xmlns:a16="http://schemas.microsoft.com/office/drawing/2014/main" id="{F594BE64-E512-4AF6-8D25-9B9D76506357}"/>
                </a:ext>
              </a:extLst>
            </p:cNvPr>
            <p:cNvSpPr/>
            <p:nvPr/>
          </p:nvSpPr>
          <p:spPr>
            <a:xfrm>
              <a:off x="591016" y="2253242"/>
              <a:ext cx="1257831" cy="264892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square" lIns="97419" tIns="48710" rIns="97419" bIns="4871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it-IT" sz="1082" spc="-1" dirty="0">
                  <a:solidFill>
                    <a:schemeClr val="accent1"/>
                  </a:solidFill>
                  <a:latin typeface="Calibri"/>
                  <a:ea typeface="DejaVu Sans"/>
                </a:rPr>
                <a:t>DIGITAL OUTPUT</a:t>
              </a:r>
              <a:endParaRPr lang="it-IT" sz="1082" spc="-1" dirty="0">
                <a:solidFill>
                  <a:schemeClr val="accent1"/>
                </a:solidFill>
                <a:latin typeface="Arial"/>
              </a:endParaRPr>
            </a:p>
          </p:txBody>
        </p:sp>
        <p:cxnSp>
          <p:nvCxnSpPr>
            <p:cNvPr id="44" name="Connettore 2 43">
              <a:extLst>
                <a:ext uri="{FF2B5EF4-FFF2-40B4-BE49-F238E27FC236}">
                  <a16:creationId xmlns:a16="http://schemas.microsoft.com/office/drawing/2014/main" id="{8A2993A3-E701-4610-9D18-947BA7A8FEB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020108" y="1882124"/>
              <a:ext cx="50368" cy="36382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Connettore 2 44">
              <a:extLst>
                <a:ext uri="{FF2B5EF4-FFF2-40B4-BE49-F238E27FC236}">
                  <a16:creationId xmlns:a16="http://schemas.microsoft.com/office/drawing/2014/main" id="{6553E058-6FD5-4888-9315-42DF7D5E7CE4}"/>
                </a:ext>
              </a:extLst>
            </p:cNvPr>
            <p:cNvCxnSpPr>
              <a:cxnSpLocks/>
            </p:cNvCxnSpPr>
            <p:nvPr/>
          </p:nvCxnSpPr>
          <p:spPr>
            <a:xfrm>
              <a:off x="2423801" y="1936313"/>
              <a:ext cx="305242" cy="206179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Connettore 2 45">
              <a:extLst>
                <a:ext uri="{FF2B5EF4-FFF2-40B4-BE49-F238E27FC236}">
                  <a16:creationId xmlns:a16="http://schemas.microsoft.com/office/drawing/2014/main" id="{44B15166-AEAA-42AE-8392-E6227266EE2B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65394" y="2656500"/>
              <a:ext cx="426260" cy="7777"/>
            </a:xfrm>
            <a:prstGeom prst="straightConnector1">
              <a:avLst/>
            </a:prstGeom>
            <a:ln w="254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Connettore 2 46">
              <a:extLst>
                <a:ext uri="{FF2B5EF4-FFF2-40B4-BE49-F238E27FC236}">
                  <a16:creationId xmlns:a16="http://schemas.microsoft.com/office/drawing/2014/main" id="{CA758498-A70D-4FA0-A299-CC7AFFD853A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735189" y="3124193"/>
              <a:ext cx="278493" cy="187875"/>
            </a:xfrm>
            <a:prstGeom prst="straightConnector1">
              <a:avLst/>
            </a:prstGeom>
            <a:ln w="25400">
              <a:solidFill>
                <a:schemeClr val="accent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Line 71">
              <a:extLst>
                <a:ext uri="{FF2B5EF4-FFF2-40B4-BE49-F238E27FC236}">
                  <a16:creationId xmlns:a16="http://schemas.microsoft.com/office/drawing/2014/main" id="{99D1FE28-317D-4F2E-B5B7-8EDD32F0BB12}"/>
                </a:ext>
              </a:extLst>
            </p:cNvPr>
            <p:cNvSpPr/>
            <p:nvPr/>
          </p:nvSpPr>
          <p:spPr>
            <a:xfrm>
              <a:off x="2556435" y="4959216"/>
              <a:ext cx="402926" cy="0"/>
            </a:xfrm>
            <a:prstGeom prst="line">
              <a:avLst/>
            </a:prstGeom>
            <a:ln>
              <a:solidFill>
                <a:srgbClr val="FF3838"/>
              </a:solidFill>
              <a:headEnd type="triangle" w="med" len="med"/>
              <a:tailEnd type="triangl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square" lIns="97419" tIns="48710" rIns="97419" bIns="48710" anchor="ctr" anchorCtr="1">
              <a:spAutoFit/>
            </a:bodyPr>
            <a:lstStyle/>
            <a:p>
              <a:pPr algn="ctr">
                <a:lnSpc>
                  <a:spcPct val="100000"/>
                </a:lnSpc>
              </a:pPr>
              <a:endParaRPr lang="it-IT" sz="1082" spc="-1" dirty="0">
                <a:latin typeface="Arial"/>
              </a:endParaRPr>
            </a:p>
          </p:txBody>
        </p:sp>
        <p:sp>
          <p:nvSpPr>
            <p:cNvPr id="49" name="Rettangolo 48">
              <a:extLst>
                <a:ext uri="{FF2B5EF4-FFF2-40B4-BE49-F238E27FC236}">
                  <a16:creationId xmlns:a16="http://schemas.microsoft.com/office/drawing/2014/main" id="{E022E3AB-7023-4AC4-88EE-70EEE73C5D98}"/>
                </a:ext>
              </a:extLst>
            </p:cNvPr>
            <p:cNvSpPr/>
            <p:nvPr/>
          </p:nvSpPr>
          <p:spPr>
            <a:xfrm>
              <a:off x="2629013" y="4761416"/>
              <a:ext cx="263085" cy="25885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it-IT" sz="1082" spc="-1" dirty="0">
                  <a:solidFill>
                    <a:srgbClr val="002060"/>
                  </a:solidFill>
                  <a:latin typeface="Calibri"/>
                  <a:ea typeface="Calibri"/>
                </a:rPr>
                <a:t>Δ</a:t>
              </a:r>
              <a:endParaRPr lang="it-IT" sz="1948" dirty="0"/>
            </a:p>
          </p:txBody>
        </p:sp>
        <p:sp>
          <p:nvSpPr>
            <p:cNvPr id="50" name="Arco 49">
              <a:extLst>
                <a:ext uri="{FF2B5EF4-FFF2-40B4-BE49-F238E27FC236}">
                  <a16:creationId xmlns:a16="http://schemas.microsoft.com/office/drawing/2014/main" id="{7625C0D7-6B80-4220-9F18-0832F8D14E24}"/>
                </a:ext>
              </a:extLst>
            </p:cNvPr>
            <p:cNvSpPr/>
            <p:nvPr/>
          </p:nvSpPr>
          <p:spPr>
            <a:xfrm>
              <a:off x="3924881" y="1912879"/>
              <a:ext cx="338880" cy="266020"/>
            </a:xfrm>
            <a:prstGeom prst="arc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it-IT" sz="1948"/>
            </a:p>
          </p:txBody>
        </p:sp>
        <p:sp>
          <p:nvSpPr>
            <p:cNvPr id="51" name="Arco 50">
              <a:extLst>
                <a:ext uri="{FF2B5EF4-FFF2-40B4-BE49-F238E27FC236}">
                  <a16:creationId xmlns:a16="http://schemas.microsoft.com/office/drawing/2014/main" id="{7035B6DF-680E-4704-93A2-F1CE7E135D67}"/>
                </a:ext>
              </a:extLst>
            </p:cNvPr>
            <p:cNvSpPr/>
            <p:nvPr/>
          </p:nvSpPr>
          <p:spPr>
            <a:xfrm>
              <a:off x="3573387" y="1302802"/>
              <a:ext cx="1292781" cy="1014831"/>
            </a:xfrm>
            <a:prstGeom prst="arc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it-IT" sz="1948"/>
            </a:p>
          </p:txBody>
        </p:sp>
        <p:sp>
          <p:nvSpPr>
            <p:cNvPr id="52" name="Arco 51">
              <a:extLst>
                <a:ext uri="{FF2B5EF4-FFF2-40B4-BE49-F238E27FC236}">
                  <a16:creationId xmlns:a16="http://schemas.microsoft.com/office/drawing/2014/main" id="{118C02C8-F29A-408C-AC98-FAFCE23739E4}"/>
                </a:ext>
              </a:extLst>
            </p:cNvPr>
            <p:cNvSpPr/>
            <p:nvPr/>
          </p:nvSpPr>
          <p:spPr>
            <a:xfrm>
              <a:off x="3699443" y="1594355"/>
              <a:ext cx="887670" cy="696819"/>
            </a:xfrm>
            <a:prstGeom prst="arc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it-IT" sz="1948"/>
            </a:p>
          </p:txBody>
        </p:sp>
        <p:grpSp>
          <p:nvGrpSpPr>
            <p:cNvPr id="53" name="Gruppo 52">
              <a:extLst>
                <a:ext uri="{FF2B5EF4-FFF2-40B4-BE49-F238E27FC236}">
                  <a16:creationId xmlns:a16="http://schemas.microsoft.com/office/drawing/2014/main" id="{13580827-E71D-416E-844C-3C95B067706A}"/>
                </a:ext>
              </a:extLst>
            </p:cNvPr>
            <p:cNvGrpSpPr/>
            <p:nvPr/>
          </p:nvGrpSpPr>
          <p:grpSpPr>
            <a:xfrm>
              <a:off x="7379177" y="1231637"/>
              <a:ext cx="727501" cy="306655"/>
              <a:chOff x="3730937" y="3671958"/>
              <a:chExt cx="672096" cy="283301"/>
            </a:xfrm>
          </p:grpSpPr>
          <p:sp>
            <p:nvSpPr>
              <p:cNvPr id="94" name="Ovale 93">
                <a:extLst>
                  <a:ext uri="{FF2B5EF4-FFF2-40B4-BE49-F238E27FC236}">
                    <a16:creationId xmlns:a16="http://schemas.microsoft.com/office/drawing/2014/main" id="{3078D81F-9001-46C9-9139-42CF01EC623E}"/>
                  </a:ext>
                </a:extLst>
              </p:cNvPr>
              <p:cNvSpPr/>
              <p:nvPr/>
            </p:nvSpPr>
            <p:spPr>
              <a:xfrm>
                <a:off x="4265101" y="3693387"/>
                <a:ext cx="102215" cy="102215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  <a:scene3d>
                <a:camera prst="isometricOffAxis2Left">
                  <a:rot lat="1080000" lon="3000000" rev="0"/>
                </a:camera>
                <a:lightRig rig="threePt" dir="t"/>
              </a:scene3d>
              <a:sp3d extrusionH="127000">
                <a:bevelB w="95250" h="171450" prst="rible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 sz="1948"/>
              </a:p>
            </p:txBody>
          </p:sp>
          <p:sp>
            <p:nvSpPr>
              <p:cNvPr id="95" name="Ovale 94">
                <a:extLst>
                  <a:ext uri="{FF2B5EF4-FFF2-40B4-BE49-F238E27FC236}">
                    <a16:creationId xmlns:a16="http://schemas.microsoft.com/office/drawing/2014/main" id="{0C413E16-05C9-4D75-BB3F-266A92F7048F}"/>
                  </a:ext>
                </a:extLst>
              </p:cNvPr>
              <p:cNvSpPr/>
              <p:nvPr/>
            </p:nvSpPr>
            <p:spPr>
              <a:xfrm>
                <a:off x="4327361" y="3671958"/>
                <a:ext cx="75672" cy="122498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 sz="1948"/>
              </a:p>
            </p:txBody>
          </p:sp>
          <p:sp>
            <p:nvSpPr>
              <p:cNvPr id="96" name="Ovale 95">
                <a:extLst>
                  <a:ext uri="{FF2B5EF4-FFF2-40B4-BE49-F238E27FC236}">
                    <a16:creationId xmlns:a16="http://schemas.microsoft.com/office/drawing/2014/main" id="{6738035E-B74C-4F1D-AA38-F345D1AFAC3E}"/>
                  </a:ext>
                </a:extLst>
              </p:cNvPr>
              <p:cNvSpPr/>
              <p:nvPr/>
            </p:nvSpPr>
            <p:spPr>
              <a:xfrm>
                <a:off x="4206001" y="3707677"/>
                <a:ext cx="102215" cy="102215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  <a:scene3d>
                <a:camera prst="isometricOffAxis2Left">
                  <a:rot lat="1080000" lon="3000000" rev="0"/>
                </a:camera>
                <a:lightRig rig="threePt" dir="t"/>
              </a:scene3d>
              <a:sp3d extrusionH="1270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 sz="1948"/>
              </a:p>
            </p:txBody>
          </p:sp>
          <p:sp>
            <p:nvSpPr>
              <p:cNvPr id="97" name="Ovale 96">
                <a:extLst>
                  <a:ext uri="{FF2B5EF4-FFF2-40B4-BE49-F238E27FC236}">
                    <a16:creationId xmlns:a16="http://schemas.microsoft.com/office/drawing/2014/main" id="{839A85D1-28C7-46FD-B724-1E40BF7AB94A}"/>
                  </a:ext>
                </a:extLst>
              </p:cNvPr>
              <p:cNvSpPr/>
              <p:nvPr/>
            </p:nvSpPr>
            <p:spPr>
              <a:xfrm>
                <a:off x="4237495" y="3698154"/>
                <a:ext cx="75672" cy="122498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 sz="1948"/>
              </a:p>
            </p:txBody>
          </p:sp>
          <p:sp>
            <p:nvSpPr>
              <p:cNvPr id="98" name="Ovale 97">
                <a:extLst>
                  <a:ext uri="{FF2B5EF4-FFF2-40B4-BE49-F238E27FC236}">
                    <a16:creationId xmlns:a16="http://schemas.microsoft.com/office/drawing/2014/main" id="{E3955FE7-B402-495E-A7FF-94DCC2C22FAC}"/>
                  </a:ext>
                </a:extLst>
              </p:cNvPr>
              <p:cNvSpPr/>
              <p:nvPr/>
            </p:nvSpPr>
            <p:spPr>
              <a:xfrm>
                <a:off x="4117891" y="3733078"/>
                <a:ext cx="102215" cy="102215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  <a:scene3d>
                <a:camera prst="isometricOffAxis2Left">
                  <a:rot lat="1080000" lon="3000000" rev="0"/>
                </a:camera>
                <a:lightRig rig="threePt" dir="t"/>
              </a:scene3d>
              <a:sp3d extrusionH="1270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 sz="1948"/>
              </a:p>
            </p:txBody>
          </p:sp>
          <p:sp>
            <p:nvSpPr>
              <p:cNvPr id="99" name="Ovale 98">
                <a:extLst>
                  <a:ext uri="{FF2B5EF4-FFF2-40B4-BE49-F238E27FC236}">
                    <a16:creationId xmlns:a16="http://schemas.microsoft.com/office/drawing/2014/main" id="{AC45BCF2-FD3E-41F9-A21E-F60525436801}"/>
                  </a:ext>
                </a:extLst>
              </p:cNvPr>
              <p:cNvSpPr/>
              <p:nvPr/>
            </p:nvSpPr>
            <p:spPr>
              <a:xfrm>
                <a:off x="4141814" y="3723554"/>
                <a:ext cx="75672" cy="122498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 sz="1948"/>
              </a:p>
            </p:txBody>
          </p:sp>
          <p:sp>
            <p:nvSpPr>
              <p:cNvPr id="100" name="Ovale 99">
                <a:extLst>
                  <a:ext uri="{FF2B5EF4-FFF2-40B4-BE49-F238E27FC236}">
                    <a16:creationId xmlns:a16="http://schemas.microsoft.com/office/drawing/2014/main" id="{738E1C74-E91C-4E7E-A370-34C923DB7BDA}"/>
                  </a:ext>
                </a:extLst>
              </p:cNvPr>
              <p:cNvSpPr/>
              <p:nvPr/>
            </p:nvSpPr>
            <p:spPr>
              <a:xfrm>
                <a:off x="4019232" y="3759590"/>
                <a:ext cx="102215" cy="102215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  <a:scene3d>
                <a:camera prst="isometricOffAxis2Left">
                  <a:rot lat="1080000" lon="3000000" rev="0"/>
                </a:camera>
                <a:lightRig rig="threePt" dir="t"/>
              </a:scene3d>
              <a:sp3d extrusionH="1270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 sz="1948"/>
              </a:p>
            </p:txBody>
          </p:sp>
          <p:sp>
            <p:nvSpPr>
              <p:cNvPr id="101" name="Ovale 100">
                <a:extLst>
                  <a:ext uri="{FF2B5EF4-FFF2-40B4-BE49-F238E27FC236}">
                    <a16:creationId xmlns:a16="http://schemas.microsoft.com/office/drawing/2014/main" id="{90530239-2DD2-4EFB-A022-640395CDE7C5}"/>
                  </a:ext>
                </a:extLst>
              </p:cNvPr>
              <p:cNvSpPr/>
              <p:nvPr/>
            </p:nvSpPr>
            <p:spPr>
              <a:xfrm>
                <a:off x="3730937" y="3803811"/>
                <a:ext cx="151448" cy="15144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  <a:scene3d>
                <a:camera prst="isometricOffAxis2Left">
                  <a:rot lat="1080000" lon="3000000" rev="0"/>
                </a:camera>
                <a:lightRig rig="threePt" dir="t"/>
              </a:scene3d>
              <a:sp3d extrusionH="3810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 sz="1948"/>
              </a:p>
            </p:txBody>
          </p:sp>
        </p:grpSp>
        <p:sp>
          <p:nvSpPr>
            <p:cNvPr id="54" name="Figura a mano libera: forma 53">
              <a:extLst>
                <a:ext uri="{FF2B5EF4-FFF2-40B4-BE49-F238E27FC236}">
                  <a16:creationId xmlns:a16="http://schemas.microsoft.com/office/drawing/2014/main" id="{339D5E90-77A2-4ADB-9CC0-7FF89B95407A}"/>
                </a:ext>
              </a:extLst>
            </p:cNvPr>
            <p:cNvSpPr/>
            <p:nvPr/>
          </p:nvSpPr>
          <p:spPr>
            <a:xfrm>
              <a:off x="5947238" y="1016657"/>
              <a:ext cx="1518398" cy="468036"/>
            </a:xfrm>
            <a:custGeom>
              <a:avLst/>
              <a:gdLst>
                <a:gd name="connsiteX0" fmla="*/ 1352550 w 1382062"/>
                <a:gd name="connsiteY0" fmla="*/ 1278562 h 1751360"/>
                <a:gd name="connsiteX1" fmla="*/ 1377950 w 1382062"/>
                <a:gd name="connsiteY1" fmla="*/ 1589712 h 1751360"/>
                <a:gd name="connsiteX2" fmla="*/ 1276350 w 1382062"/>
                <a:gd name="connsiteY2" fmla="*/ 1716712 h 1751360"/>
                <a:gd name="connsiteX3" fmla="*/ 1092200 w 1382062"/>
                <a:gd name="connsiteY3" fmla="*/ 1748462 h 1751360"/>
                <a:gd name="connsiteX4" fmla="*/ 838200 w 1382062"/>
                <a:gd name="connsiteY4" fmla="*/ 1659562 h 1751360"/>
                <a:gd name="connsiteX5" fmla="*/ 495300 w 1382062"/>
                <a:gd name="connsiteY5" fmla="*/ 1411912 h 1751360"/>
                <a:gd name="connsiteX6" fmla="*/ 387350 w 1382062"/>
                <a:gd name="connsiteY6" fmla="*/ 954712 h 1751360"/>
                <a:gd name="connsiteX7" fmla="*/ 546100 w 1382062"/>
                <a:gd name="connsiteY7" fmla="*/ 605462 h 1751360"/>
                <a:gd name="connsiteX8" fmla="*/ 660400 w 1382062"/>
                <a:gd name="connsiteY8" fmla="*/ 389562 h 1751360"/>
                <a:gd name="connsiteX9" fmla="*/ 698500 w 1382062"/>
                <a:gd name="connsiteY9" fmla="*/ 199062 h 1751360"/>
                <a:gd name="connsiteX10" fmla="*/ 628650 w 1382062"/>
                <a:gd name="connsiteY10" fmla="*/ 72062 h 1751360"/>
                <a:gd name="connsiteX11" fmla="*/ 476250 w 1382062"/>
                <a:gd name="connsiteY11" fmla="*/ 2212 h 1751360"/>
                <a:gd name="connsiteX12" fmla="*/ 298450 w 1382062"/>
                <a:gd name="connsiteY12" fmla="*/ 33962 h 1751360"/>
                <a:gd name="connsiteX13" fmla="*/ 0 w 1382062"/>
                <a:gd name="connsiteY13" fmla="*/ 192712 h 1751360"/>
                <a:gd name="connsiteX0" fmla="*/ 1382379 w 1394198"/>
                <a:gd name="connsiteY0" fmla="*/ 1278562 h 1751360"/>
                <a:gd name="connsiteX1" fmla="*/ 1377950 w 1394198"/>
                <a:gd name="connsiteY1" fmla="*/ 1589712 h 1751360"/>
                <a:gd name="connsiteX2" fmla="*/ 1276350 w 1394198"/>
                <a:gd name="connsiteY2" fmla="*/ 1716712 h 1751360"/>
                <a:gd name="connsiteX3" fmla="*/ 1092200 w 1394198"/>
                <a:gd name="connsiteY3" fmla="*/ 1748462 h 1751360"/>
                <a:gd name="connsiteX4" fmla="*/ 838200 w 1394198"/>
                <a:gd name="connsiteY4" fmla="*/ 1659562 h 1751360"/>
                <a:gd name="connsiteX5" fmla="*/ 495300 w 1394198"/>
                <a:gd name="connsiteY5" fmla="*/ 1411912 h 1751360"/>
                <a:gd name="connsiteX6" fmla="*/ 387350 w 1394198"/>
                <a:gd name="connsiteY6" fmla="*/ 954712 h 1751360"/>
                <a:gd name="connsiteX7" fmla="*/ 546100 w 1394198"/>
                <a:gd name="connsiteY7" fmla="*/ 605462 h 1751360"/>
                <a:gd name="connsiteX8" fmla="*/ 660400 w 1394198"/>
                <a:gd name="connsiteY8" fmla="*/ 389562 h 1751360"/>
                <a:gd name="connsiteX9" fmla="*/ 698500 w 1394198"/>
                <a:gd name="connsiteY9" fmla="*/ 199062 h 1751360"/>
                <a:gd name="connsiteX10" fmla="*/ 628650 w 1394198"/>
                <a:gd name="connsiteY10" fmla="*/ 72062 h 1751360"/>
                <a:gd name="connsiteX11" fmla="*/ 476250 w 1394198"/>
                <a:gd name="connsiteY11" fmla="*/ 2212 h 1751360"/>
                <a:gd name="connsiteX12" fmla="*/ 298450 w 1394198"/>
                <a:gd name="connsiteY12" fmla="*/ 33962 h 1751360"/>
                <a:gd name="connsiteX13" fmla="*/ 0 w 1394198"/>
                <a:gd name="connsiteY13" fmla="*/ 192712 h 1751360"/>
                <a:gd name="connsiteX0" fmla="*/ 1382379 w 1384670"/>
                <a:gd name="connsiteY0" fmla="*/ 1278562 h 1751360"/>
                <a:gd name="connsiteX1" fmla="*/ 1377950 w 1384670"/>
                <a:gd name="connsiteY1" fmla="*/ 1589712 h 1751360"/>
                <a:gd name="connsiteX2" fmla="*/ 1276350 w 1384670"/>
                <a:gd name="connsiteY2" fmla="*/ 1716712 h 1751360"/>
                <a:gd name="connsiteX3" fmla="*/ 1092200 w 1384670"/>
                <a:gd name="connsiteY3" fmla="*/ 1748462 h 1751360"/>
                <a:gd name="connsiteX4" fmla="*/ 838200 w 1384670"/>
                <a:gd name="connsiteY4" fmla="*/ 1659562 h 1751360"/>
                <a:gd name="connsiteX5" fmla="*/ 495300 w 1384670"/>
                <a:gd name="connsiteY5" fmla="*/ 1411912 h 1751360"/>
                <a:gd name="connsiteX6" fmla="*/ 387350 w 1384670"/>
                <a:gd name="connsiteY6" fmla="*/ 954712 h 1751360"/>
                <a:gd name="connsiteX7" fmla="*/ 546100 w 1384670"/>
                <a:gd name="connsiteY7" fmla="*/ 605462 h 1751360"/>
                <a:gd name="connsiteX8" fmla="*/ 660400 w 1384670"/>
                <a:gd name="connsiteY8" fmla="*/ 389562 h 1751360"/>
                <a:gd name="connsiteX9" fmla="*/ 698500 w 1384670"/>
                <a:gd name="connsiteY9" fmla="*/ 199062 h 1751360"/>
                <a:gd name="connsiteX10" fmla="*/ 628650 w 1384670"/>
                <a:gd name="connsiteY10" fmla="*/ 72062 h 1751360"/>
                <a:gd name="connsiteX11" fmla="*/ 476250 w 1384670"/>
                <a:gd name="connsiteY11" fmla="*/ 2212 h 1751360"/>
                <a:gd name="connsiteX12" fmla="*/ 298450 w 1384670"/>
                <a:gd name="connsiteY12" fmla="*/ 33962 h 1751360"/>
                <a:gd name="connsiteX13" fmla="*/ 0 w 1384670"/>
                <a:gd name="connsiteY13" fmla="*/ 192712 h 1751360"/>
                <a:gd name="connsiteX0" fmla="*/ 1382379 w 1386808"/>
                <a:gd name="connsiteY0" fmla="*/ 1278562 h 1751360"/>
                <a:gd name="connsiteX1" fmla="*/ 1377950 w 1386808"/>
                <a:gd name="connsiteY1" fmla="*/ 1589712 h 1751360"/>
                <a:gd name="connsiteX2" fmla="*/ 1276350 w 1386808"/>
                <a:gd name="connsiteY2" fmla="*/ 1716712 h 1751360"/>
                <a:gd name="connsiteX3" fmla="*/ 1092200 w 1386808"/>
                <a:gd name="connsiteY3" fmla="*/ 1748462 h 1751360"/>
                <a:gd name="connsiteX4" fmla="*/ 838200 w 1386808"/>
                <a:gd name="connsiteY4" fmla="*/ 1659562 h 1751360"/>
                <a:gd name="connsiteX5" fmla="*/ 495300 w 1386808"/>
                <a:gd name="connsiteY5" fmla="*/ 1411912 h 1751360"/>
                <a:gd name="connsiteX6" fmla="*/ 387350 w 1386808"/>
                <a:gd name="connsiteY6" fmla="*/ 954712 h 1751360"/>
                <a:gd name="connsiteX7" fmla="*/ 546100 w 1386808"/>
                <a:gd name="connsiteY7" fmla="*/ 605462 h 1751360"/>
                <a:gd name="connsiteX8" fmla="*/ 660400 w 1386808"/>
                <a:gd name="connsiteY8" fmla="*/ 389562 h 1751360"/>
                <a:gd name="connsiteX9" fmla="*/ 698500 w 1386808"/>
                <a:gd name="connsiteY9" fmla="*/ 199062 h 1751360"/>
                <a:gd name="connsiteX10" fmla="*/ 628650 w 1386808"/>
                <a:gd name="connsiteY10" fmla="*/ 72062 h 1751360"/>
                <a:gd name="connsiteX11" fmla="*/ 476250 w 1386808"/>
                <a:gd name="connsiteY11" fmla="*/ 2212 h 1751360"/>
                <a:gd name="connsiteX12" fmla="*/ 298450 w 1386808"/>
                <a:gd name="connsiteY12" fmla="*/ 33962 h 1751360"/>
                <a:gd name="connsiteX13" fmla="*/ 0 w 1386808"/>
                <a:gd name="connsiteY13" fmla="*/ 192712 h 1751360"/>
                <a:gd name="connsiteX0" fmla="*/ 1377950 w 1377950"/>
                <a:gd name="connsiteY0" fmla="*/ 1589712 h 1751360"/>
                <a:gd name="connsiteX1" fmla="*/ 1276350 w 1377950"/>
                <a:gd name="connsiteY1" fmla="*/ 1716712 h 1751360"/>
                <a:gd name="connsiteX2" fmla="*/ 1092200 w 1377950"/>
                <a:gd name="connsiteY2" fmla="*/ 1748462 h 1751360"/>
                <a:gd name="connsiteX3" fmla="*/ 838200 w 1377950"/>
                <a:gd name="connsiteY3" fmla="*/ 1659562 h 1751360"/>
                <a:gd name="connsiteX4" fmla="*/ 495300 w 1377950"/>
                <a:gd name="connsiteY4" fmla="*/ 1411912 h 1751360"/>
                <a:gd name="connsiteX5" fmla="*/ 387350 w 1377950"/>
                <a:gd name="connsiteY5" fmla="*/ 954712 h 1751360"/>
                <a:gd name="connsiteX6" fmla="*/ 546100 w 1377950"/>
                <a:gd name="connsiteY6" fmla="*/ 605462 h 1751360"/>
                <a:gd name="connsiteX7" fmla="*/ 660400 w 1377950"/>
                <a:gd name="connsiteY7" fmla="*/ 389562 h 1751360"/>
                <a:gd name="connsiteX8" fmla="*/ 698500 w 1377950"/>
                <a:gd name="connsiteY8" fmla="*/ 199062 h 1751360"/>
                <a:gd name="connsiteX9" fmla="*/ 628650 w 1377950"/>
                <a:gd name="connsiteY9" fmla="*/ 72062 h 1751360"/>
                <a:gd name="connsiteX10" fmla="*/ 476250 w 1377950"/>
                <a:gd name="connsiteY10" fmla="*/ 2212 h 1751360"/>
                <a:gd name="connsiteX11" fmla="*/ 298450 w 1377950"/>
                <a:gd name="connsiteY11" fmla="*/ 33962 h 1751360"/>
                <a:gd name="connsiteX12" fmla="*/ 0 w 1377950"/>
                <a:gd name="connsiteY12" fmla="*/ 192712 h 1751360"/>
                <a:gd name="connsiteX0" fmla="*/ 1348973 w 1348973"/>
                <a:gd name="connsiteY0" fmla="*/ 1624877 h 1750851"/>
                <a:gd name="connsiteX1" fmla="*/ 1276350 w 1348973"/>
                <a:gd name="connsiteY1" fmla="*/ 1716712 h 1750851"/>
                <a:gd name="connsiteX2" fmla="*/ 1092200 w 1348973"/>
                <a:gd name="connsiteY2" fmla="*/ 1748462 h 1750851"/>
                <a:gd name="connsiteX3" fmla="*/ 838200 w 1348973"/>
                <a:gd name="connsiteY3" fmla="*/ 1659562 h 1750851"/>
                <a:gd name="connsiteX4" fmla="*/ 495300 w 1348973"/>
                <a:gd name="connsiteY4" fmla="*/ 1411912 h 1750851"/>
                <a:gd name="connsiteX5" fmla="*/ 387350 w 1348973"/>
                <a:gd name="connsiteY5" fmla="*/ 954712 h 1750851"/>
                <a:gd name="connsiteX6" fmla="*/ 546100 w 1348973"/>
                <a:gd name="connsiteY6" fmla="*/ 605462 h 1750851"/>
                <a:gd name="connsiteX7" fmla="*/ 660400 w 1348973"/>
                <a:gd name="connsiteY7" fmla="*/ 389562 h 1750851"/>
                <a:gd name="connsiteX8" fmla="*/ 698500 w 1348973"/>
                <a:gd name="connsiteY8" fmla="*/ 199062 h 1750851"/>
                <a:gd name="connsiteX9" fmla="*/ 628650 w 1348973"/>
                <a:gd name="connsiteY9" fmla="*/ 72062 h 1750851"/>
                <a:gd name="connsiteX10" fmla="*/ 476250 w 1348973"/>
                <a:gd name="connsiteY10" fmla="*/ 2212 h 1750851"/>
                <a:gd name="connsiteX11" fmla="*/ 298450 w 1348973"/>
                <a:gd name="connsiteY11" fmla="*/ 33962 h 1750851"/>
                <a:gd name="connsiteX12" fmla="*/ 0 w 1348973"/>
                <a:gd name="connsiteY12" fmla="*/ 192712 h 1750851"/>
                <a:gd name="connsiteX0" fmla="*/ 1472124 w 1472124"/>
                <a:gd name="connsiteY0" fmla="*/ 1290799 h 1764773"/>
                <a:gd name="connsiteX1" fmla="*/ 1276350 w 1472124"/>
                <a:gd name="connsiteY1" fmla="*/ 1716712 h 1764773"/>
                <a:gd name="connsiteX2" fmla="*/ 1092200 w 1472124"/>
                <a:gd name="connsiteY2" fmla="*/ 1748462 h 1764773"/>
                <a:gd name="connsiteX3" fmla="*/ 838200 w 1472124"/>
                <a:gd name="connsiteY3" fmla="*/ 1659562 h 1764773"/>
                <a:gd name="connsiteX4" fmla="*/ 495300 w 1472124"/>
                <a:gd name="connsiteY4" fmla="*/ 1411912 h 1764773"/>
                <a:gd name="connsiteX5" fmla="*/ 387350 w 1472124"/>
                <a:gd name="connsiteY5" fmla="*/ 954712 h 1764773"/>
                <a:gd name="connsiteX6" fmla="*/ 546100 w 1472124"/>
                <a:gd name="connsiteY6" fmla="*/ 605462 h 1764773"/>
                <a:gd name="connsiteX7" fmla="*/ 660400 w 1472124"/>
                <a:gd name="connsiteY7" fmla="*/ 389562 h 1764773"/>
                <a:gd name="connsiteX8" fmla="*/ 698500 w 1472124"/>
                <a:gd name="connsiteY8" fmla="*/ 199062 h 1764773"/>
                <a:gd name="connsiteX9" fmla="*/ 628650 w 1472124"/>
                <a:gd name="connsiteY9" fmla="*/ 72062 h 1764773"/>
                <a:gd name="connsiteX10" fmla="*/ 476250 w 1472124"/>
                <a:gd name="connsiteY10" fmla="*/ 2212 h 1764773"/>
                <a:gd name="connsiteX11" fmla="*/ 298450 w 1472124"/>
                <a:gd name="connsiteY11" fmla="*/ 33962 h 1764773"/>
                <a:gd name="connsiteX12" fmla="*/ 0 w 1472124"/>
                <a:gd name="connsiteY12" fmla="*/ 192712 h 1764773"/>
                <a:gd name="connsiteX0" fmla="*/ 1472124 w 1472124"/>
                <a:gd name="connsiteY0" fmla="*/ 1290799 h 1764773"/>
                <a:gd name="connsiteX1" fmla="*/ 1276350 w 1472124"/>
                <a:gd name="connsiteY1" fmla="*/ 1716712 h 1764773"/>
                <a:gd name="connsiteX2" fmla="*/ 1092200 w 1472124"/>
                <a:gd name="connsiteY2" fmla="*/ 1748462 h 1764773"/>
                <a:gd name="connsiteX3" fmla="*/ 838200 w 1472124"/>
                <a:gd name="connsiteY3" fmla="*/ 1659562 h 1764773"/>
                <a:gd name="connsiteX4" fmla="*/ 495300 w 1472124"/>
                <a:gd name="connsiteY4" fmla="*/ 1411912 h 1764773"/>
                <a:gd name="connsiteX5" fmla="*/ 387350 w 1472124"/>
                <a:gd name="connsiteY5" fmla="*/ 954712 h 1764773"/>
                <a:gd name="connsiteX6" fmla="*/ 546100 w 1472124"/>
                <a:gd name="connsiteY6" fmla="*/ 605462 h 1764773"/>
                <a:gd name="connsiteX7" fmla="*/ 660400 w 1472124"/>
                <a:gd name="connsiteY7" fmla="*/ 389562 h 1764773"/>
                <a:gd name="connsiteX8" fmla="*/ 698500 w 1472124"/>
                <a:gd name="connsiteY8" fmla="*/ 199062 h 1764773"/>
                <a:gd name="connsiteX9" fmla="*/ 628650 w 1472124"/>
                <a:gd name="connsiteY9" fmla="*/ 72062 h 1764773"/>
                <a:gd name="connsiteX10" fmla="*/ 476250 w 1472124"/>
                <a:gd name="connsiteY10" fmla="*/ 2212 h 1764773"/>
                <a:gd name="connsiteX11" fmla="*/ 298450 w 1472124"/>
                <a:gd name="connsiteY11" fmla="*/ 33962 h 1764773"/>
                <a:gd name="connsiteX12" fmla="*/ 0 w 1472124"/>
                <a:gd name="connsiteY12" fmla="*/ 192712 h 1764773"/>
                <a:gd name="connsiteX0" fmla="*/ 1276350 w 1276350"/>
                <a:gd name="connsiteY0" fmla="*/ 1716712 h 1764773"/>
                <a:gd name="connsiteX1" fmla="*/ 1092200 w 1276350"/>
                <a:gd name="connsiteY1" fmla="*/ 1748462 h 1764773"/>
                <a:gd name="connsiteX2" fmla="*/ 838200 w 1276350"/>
                <a:gd name="connsiteY2" fmla="*/ 1659562 h 1764773"/>
                <a:gd name="connsiteX3" fmla="*/ 495300 w 1276350"/>
                <a:gd name="connsiteY3" fmla="*/ 1411912 h 1764773"/>
                <a:gd name="connsiteX4" fmla="*/ 387350 w 1276350"/>
                <a:gd name="connsiteY4" fmla="*/ 954712 h 1764773"/>
                <a:gd name="connsiteX5" fmla="*/ 546100 w 1276350"/>
                <a:gd name="connsiteY5" fmla="*/ 605462 h 1764773"/>
                <a:gd name="connsiteX6" fmla="*/ 660400 w 1276350"/>
                <a:gd name="connsiteY6" fmla="*/ 389562 h 1764773"/>
                <a:gd name="connsiteX7" fmla="*/ 698500 w 1276350"/>
                <a:gd name="connsiteY7" fmla="*/ 199062 h 1764773"/>
                <a:gd name="connsiteX8" fmla="*/ 628650 w 1276350"/>
                <a:gd name="connsiteY8" fmla="*/ 72062 h 1764773"/>
                <a:gd name="connsiteX9" fmla="*/ 476250 w 1276350"/>
                <a:gd name="connsiteY9" fmla="*/ 2212 h 1764773"/>
                <a:gd name="connsiteX10" fmla="*/ 298450 w 1276350"/>
                <a:gd name="connsiteY10" fmla="*/ 33962 h 1764773"/>
                <a:gd name="connsiteX11" fmla="*/ 0 w 1276350"/>
                <a:gd name="connsiteY11" fmla="*/ 192712 h 1764773"/>
                <a:gd name="connsiteX0" fmla="*/ 1092200 w 1092200"/>
                <a:gd name="connsiteY0" fmla="*/ 1748462 h 1748462"/>
                <a:gd name="connsiteX1" fmla="*/ 838200 w 1092200"/>
                <a:gd name="connsiteY1" fmla="*/ 1659562 h 1748462"/>
                <a:gd name="connsiteX2" fmla="*/ 495300 w 1092200"/>
                <a:gd name="connsiteY2" fmla="*/ 1411912 h 1748462"/>
                <a:gd name="connsiteX3" fmla="*/ 387350 w 1092200"/>
                <a:gd name="connsiteY3" fmla="*/ 954712 h 1748462"/>
                <a:gd name="connsiteX4" fmla="*/ 546100 w 1092200"/>
                <a:gd name="connsiteY4" fmla="*/ 605462 h 1748462"/>
                <a:gd name="connsiteX5" fmla="*/ 660400 w 1092200"/>
                <a:gd name="connsiteY5" fmla="*/ 389562 h 1748462"/>
                <a:gd name="connsiteX6" fmla="*/ 698500 w 1092200"/>
                <a:gd name="connsiteY6" fmla="*/ 199062 h 1748462"/>
                <a:gd name="connsiteX7" fmla="*/ 628650 w 1092200"/>
                <a:gd name="connsiteY7" fmla="*/ 72062 h 1748462"/>
                <a:gd name="connsiteX8" fmla="*/ 476250 w 1092200"/>
                <a:gd name="connsiteY8" fmla="*/ 2212 h 1748462"/>
                <a:gd name="connsiteX9" fmla="*/ 298450 w 1092200"/>
                <a:gd name="connsiteY9" fmla="*/ 33962 h 1748462"/>
                <a:gd name="connsiteX10" fmla="*/ 0 w 1092200"/>
                <a:gd name="connsiteY10" fmla="*/ 192712 h 1748462"/>
                <a:gd name="connsiteX0" fmla="*/ 1092200 w 1092200"/>
                <a:gd name="connsiteY0" fmla="*/ 1748462 h 1815479"/>
                <a:gd name="connsiteX1" fmla="*/ 789905 w 1092200"/>
                <a:gd name="connsiteY1" fmla="*/ 1800227 h 1815479"/>
                <a:gd name="connsiteX2" fmla="*/ 495300 w 1092200"/>
                <a:gd name="connsiteY2" fmla="*/ 1411912 h 1815479"/>
                <a:gd name="connsiteX3" fmla="*/ 387350 w 1092200"/>
                <a:gd name="connsiteY3" fmla="*/ 954712 h 1815479"/>
                <a:gd name="connsiteX4" fmla="*/ 546100 w 1092200"/>
                <a:gd name="connsiteY4" fmla="*/ 605462 h 1815479"/>
                <a:gd name="connsiteX5" fmla="*/ 660400 w 1092200"/>
                <a:gd name="connsiteY5" fmla="*/ 389562 h 1815479"/>
                <a:gd name="connsiteX6" fmla="*/ 698500 w 1092200"/>
                <a:gd name="connsiteY6" fmla="*/ 199062 h 1815479"/>
                <a:gd name="connsiteX7" fmla="*/ 628650 w 1092200"/>
                <a:gd name="connsiteY7" fmla="*/ 72062 h 1815479"/>
                <a:gd name="connsiteX8" fmla="*/ 476250 w 1092200"/>
                <a:gd name="connsiteY8" fmla="*/ 2212 h 1815479"/>
                <a:gd name="connsiteX9" fmla="*/ 298450 w 1092200"/>
                <a:gd name="connsiteY9" fmla="*/ 33962 h 1815479"/>
                <a:gd name="connsiteX10" fmla="*/ 0 w 1092200"/>
                <a:gd name="connsiteY10" fmla="*/ 192712 h 1815479"/>
                <a:gd name="connsiteX0" fmla="*/ 1075298 w 1075298"/>
                <a:gd name="connsiteY0" fmla="*/ 1757253 h 1816971"/>
                <a:gd name="connsiteX1" fmla="*/ 789905 w 1075298"/>
                <a:gd name="connsiteY1" fmla="*/ 1800227 h 1816971"/>
                <a:gd name="connsiteX2" fmla="*/ 495300 w 1075298"/>
                <a:gd name="connsiteY2" fmla="*/ 1411912 h 1816971"/>
                <a:gd name="connsiteX3" fmla="*/ 387350 w 1075298"/>
                <a:gd name="connsiteY3" fmla="*/ 954712 h 1816971"/>
                <a:gd name="connsiteX4" fmla="*/ 546100 w 1075298"/>
                <a:gd name="connsiteY4" fmla="*/ 605462 h 1816971"/>
                <a:gd name="connsiteX5" fmla="*/ 660400 w 1075298"/>
                <a:gd name="connsiteY5" fmla="*/ 389562 h 1816971"/>
                <a:gd name="connsiteX6" fmla="*/ 698500 w 1075298"/>
                <a:gd name="connsiteY6" fmla="*/ 199062 h 1816971"/>
                <a:gd name="connsiteX7" fmla="*/ 628650 w 1075298"/>
                <a:gd name="connsiteY7" fmla="*/ 72062 h 1816971"/>
                <a:gd name="connsiteX8" fmla="*/ 476250 w 1075298"/>
                <a:gd name="connsiteY8" fmla="*/ 2212 h 1816971"/>
                <a:gd name="connsiteX9" fmla="*/ 298450 w 1075298"/>
                <a:gd name="connsiteY9" fmla="*/ 33962 h 1816971"/>
                <a:gd name="connsiteX10" fmla="*/ 0 w 1075298"/>
                <a:gd name="connsiteY10" fmla="*/ 192712 h 1816971"/>
                <a:gd name="connsiteX0" fmla="*/ 1075298 w 1075298"/>
                <a:gd name="connsiteY0" fmla="*/ 1757253 h 1832603"/>
                <a:gd name="connsiteX1" fmla="*/ 789905 w 1075298"/>
                <a:gd name="connsiteY1" fmla="*/ 1800227 h 1832603"/>
                <a:gd name="connsiteX2" fmla="*/ 495300 w 1075298"/>
                <a:gd name="connsiteY2" fmla="*/ 1411912 h 1832603"/>
                <a:gd name="connsiteX3" fmla="*/ 387350 w 1075298"/>
                <a:gd name="connsiteY3" fmla="*/ 954712 h 1832603"/>
                <a:gd name="connsiteX4" fmla="*/ 546100 w 1075298"/>
                <a:gd name="connsiteY4" fmla="*/ 605462 h 1832603"/>
                <a:gd name="connsiteX5" fmla="*/ 660400 w 1075298"/>
                <a:gd name="connsiteY5" fmla="*/ 389562 h 1832603"/>
                <a:gd name="connsiteX6" fmla="*/ 698500 w 1075298"/>
                <a:gd name="connsiteY6" fmla="*/ 199062 h 1832603"/>
                <a:gd name="connsiteX7" fmla="*/ 628650 w 1075298"/>
                <a:gd name="connsiteY7" fmla="*/ 72062 h 1832603"/>
                <a:gd name="connsiteX8" fmla="*/ 476250 w 1075298"/>
                <a:gd name="connsiteY8" fmla="*/ 2212 h 1832603"/>
                <a:gd name="connsiteX9" fmla="*/ 298450 w 1075298"/>
                <a:gd name="connsiteY9" fmla="*/ 33962 h 1832603"/>
                <a:gd name="connsiteX10" fmla="*/ 0 w 1075298"/>
                <a:gd name="connsiteY10" fmla="*/ 192712 h 1832603"/>
                <a:gd name="connsiteX0" fmla="*/ 1075298 w 1075298"/>
                <a:gd name="connsiteY0" fmla="*/ 1757253 h 1862903"/>
                <a:gd name="connsiteX1" fmla="*/ 789905 w 1075298"/>
                <a:gd name="connsiteY1" fmla="*/ 1800227 h 1862903"/>
                <a:gd name="connsiteX2" fmla="*/ 495300 w 1075298"/>
                <a:gd name="connsiteY2" fmla="*/ 1411912 h 1862903"/>
                <a:gd name="connsiteX3" fmla="*/ 387350 w 1075298"/>
                <a:gd name="connsiteY3" fmla="*/ 954712 h 1862903"/>
                <a:gd name="connsiteX4" fmla="*/ 546100 w 1075298"/>
                <a:gd name="connsiteY4" fmla="*/ 605462 h 1862903"/>
                <a:gd name="connsiteX5" fmla="*/ 660400 w 1075298"/>
                <a:gd name="connsiteY5" fmla="*/ 389562 h 1862903"/>
                <a:gd name="connsiteX6" fmla="*/ 698500 w 1075298"/>
                <a:gd name="connsiteY6" fmla="*/ 199062 h 1862903"/>
                <a:gd name="connsiteX7" fmla="*/ 628650 w 1075298"/>
                <a:gd name="connsiteY7" fmla="*/ 72062 h 1862903"/>
                <a:gd name="connsiteX8" fmla="*/ 476250 w 1075298"/>
                <a:gd name="connsiteY8" fmla="*/ 2212 h 1862903"/>
                <a:gd name="connsiteX9" fmla="*/ 298450 w 1075298"/>
                <a:gd name="connsiteY9" fmla="*/ 33962 h 1862903"/>
                <a:gd name="connsiteX10" fmla="*/ 0 w 1075298"/>
                <a:gd name="connsiteY10" fmla="*/ 192712 h 1862903"/>
                <a:gd name="connsiteX0" fmla="*/ 1075298 w 1075298"/>
                <a:gd name="connsiteY0" fmla="*/ 1757253 h 1843406"/>
                <a:gd name="connsiteX1" fmla="*/ 789905 w 1075298"/>
                <a:gd name="connsiteY1" fmla="*/ 1800227 h 1843406"/>
                <a:gd name="connsiteX2" fmla="*/ 495300 w 1075298"/>
                <a:gd name="connsiteY2" fmla="*/ 1411912 h 1843406"/>
                <a:gd name="connsiteX3" fmla="*/ 387350 w 1075298"/>
                <a:gd name="connsiteY3" fmla="*/ 954712 h 1843406"/>
                <a:gd name="connsiteX4" fmla="*/ 546100 w 1075298"/>
                <a:gd name="connsiteY4" fmla="*/ 605462 h 1843406"/>
                <a:gd name="connsiteX5" fmla="*/ 660400 w 1075298"/>
                <a:gd name="connsiteY5" fmla="*/ 389562 h 1843406"/>
                <a:gd name="connsiteX6" fmla="*/ 698500 w 1075298"/>
                <a:gd name="connsiteY6" fmla="*/ 199062 h 1843406"/>
                <a:gd name="connsiteX7" fmla="*/ 628650 w 1075298"/>
                <a:gd name="connsiteY7" fmla="*/ 72062 h 1843406"/>
                <a:gd name="connsiteX8" fmla="*/ 476250 w 1075298"/>
                <a:gd name="connsiteY8" fmla="*/ 2212 h 1843406"/>
                <a:gd name="connsiteX9" fmla="*/ 298450 w 1075298"/>
                <a:gd name="connsiteY9" fmla="*/ 33962 h 1843406"/>
                <a:gd name="connsiteX10" fmla="*/ 0 w 1075298"/>
                <a:gd name="connsiteY10" fmla="*/ 192712 h 1843406"/>
                <a:gd name="connsiteX0" fmla="*/ 1075298 w 1075298"/>
                <a:gd name="connsiteY0" fmla="*/ 1757253 h 1843402"/>
                <a:gd name="connsiteX1" fmla="*/ 789905 w 1075298"/>
                <a:gd name="connsiteY1" fmla="*/ 1800227 h 1843402"/>
                <a:gd name="connsiteX2" fmla="*/ 495300 w 1075298"/>
                <a:gd name="connsiteY2" fmla="*/ 1411912 h 1843402"/>
                <a:gd name="connsiteX3" fmla="*/ 387350 w 1075298"/>
                <a:gd name="connsiteY3" fmla="*/ 954712 h 1843402"/>
                <a:gd name="connsiteX4" fmla="*/ 546100 w 1075298"/>
                <a:gd name="connsiteY4" fmla="*/ 605462 h 1843402"/>
                <a:gd name="connsiteX5" fmla="*/ 660400 w 1075298"/>
                <a:gd name="connsiteY5" fmla="*/ 389562 h 1843402"/>
                <a:gd name="connsiteX6" fmla="*/ 698500 w 1075298"/>
                <a:gd name="connsiteY6" fmla="*/ 199062 h 1843402"/>
                <a:gd name="connsiteX7" fmla="*/ 628650 w 1075298"/>
                <a:gd name="connsiteY7" fmla="*/ 72062 h 1843402"/>
                <a:gd name="connsiteX8" fmla="*/ 476250 w 1075298"/>
                <a:gd name="connsiteY8" fmla="*/ 2212 h 1843402"/>
                <a:gd name="connsiteX9" fmla="*/ 298450 w 1075298"/>
                <a:gd name="connsiteY9" fmla="*/ 33962 h 1843402"/>
                <a:gd name="connsiteX10" fmla="*/ 0 w 1075298"/>
                <a:gd name="connsiteY10" fmla="*/ 192712 h 1843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75298" h="1843402">
                  <a:moveTo>
                    <a:pt x="1075298" y="1757253"/>
                  </a:moveTo>
                  <a:cubicBezTo>
                    <a:pt x="934662" y="1870807"/>
                    <a:pt x="910718" y="1857783"/>
                    <a:pt x="789905" y="1800227"/>
                  </a:cubicBezTo>
                  <a:cubicBezTo>
                    <a:pt x="669092" y="1742671"/>
                    <a:pt x="562392" y="1552831"/>
                    <a:pt x="495300" y="1411912"/>
                  </a:cubicBezTo>
                  <a:cubicBezTo>
                    <a:pt x="428208" y="1270993"/>
                    <a:pt x="378883" y="1089120"/>
                    <a:pt x="387350" y="954712"/>
                  </a:cubicBezTo>
                  <a:cubicBezTo>
                    <a:pt x="395817" y="820304"/>
                    <a:pt x="500592" y="699654"/>
                    <a:pt x="546100" y="605462"/>
                  </a:cubicBezTo>
                  <a:cubicBezTo>
                    <a:pt x="591608" y="511270"/>
                    <a:pt x="635000" y="457295"/>
                    <a:pt x="660400" y="389562"/>
                  </a:cubicBezTo>
                  <a:cubicBezTo>
                    <a:pt x="685800" y="321829"/>
                    <a:pt x="703792" y="251979"/>
                    <a:pt x="698500" y="199062"/>
                  </a:cubicBezTo>
                  <a:cubicBezTo>
                    <a:pt x="693208" y="146145"/>
                    <a:pt x="665692" y="104870"/>
                    <a:pt x="628650" y="72062"/>
                  </a:cubicBezTo>
                  <a:cubicBezTo>
                    <a:pt x="591608" y="39254"/>
                    <a:pt x="531283" y="8562"/>
                    <a:pt x="476250" y="2212"/>
                  </a:cubicBezTo>
                  <a:cubicBezTo>
                    <a:pt x="421217" y="-4138"/>
                    <a:pt x="377825" y="2212"/>
                    <a:pt x="298450" y="33962"/>
                  </a:cubicBezTo>
                  <a:cubicBezTo>
                    <a:pt x="219075" y="65712"/>
                    <a:pt x="109537" y="129212"/>
                    <a:pt x="0" y="192712"/>
                  </a:cubicBezTo>
                </a:path>
              </a:pathLst>
            </a:custGeom>
            <a:noFill/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sz="1948"/>
            </a:p>
          </p:txBody>
        </p:sp>
        <p:sp>
          <p:nvSpPr>
            <p:cNvPr id="55" name="Ovale 54">
              <a:extLst>
                <a:ext uri="{FF2B5EF4-FFF2-40B4-BE49-F238E27FC236}">
                  <a16:creationId xmlns:a16="http://schemas.microsoft.com/office/drawing/2014/main" id="{A62D5A24-B572-4A00-9AD6-C4E3D88DD839}"/>
                </a:ext>
              </a:extLst>
            </p:cNvPr>
            <p:cNvSpPr/>
            <p:nvPr/>
          </p:nvSpPr>
          <p:spPr>
            <a:xfrm rot="21274414">
              <a:off x="5385822" y="781753"/>
              <a:ext cx="97025" cy="102131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accent6"/>
              </a:solidFill>
            </a:ln>
            <a:scene3d>
              <a:camera prst="isometricOffAxis2Top">
                <a:rot lat="19200000" lon="3207254" rev="17400000"/>
              </a:camera>
              <a:lightRig rig="threePt" dir="t"/>
            </a:scene3d>
            <a:sp3d>
              <a:bevelT w="12700" h="12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sz="1948"/>
            </a:p>
          </p:txBody>
        </p:sp>
        <p:sp>
          <p:nvSpPr>
            <p:cNvPr id="56" name="CustomShape 84">
              <a:extLst>
                <a:ext uri="{FF2B5EF4-FFF2-40B4-BE49-F238E27FC236}">
                  <a16:creationId xmlns:a16="http://schemas.microsoft.com/office/drawing/2014/main" id="{8DE4B7FA-DDC5-4694-A5A0-F4AD7828400C}"/>
                </a:ext>
              </a:extLst>
            </p:cNvPr>
            <p:cNvSpPr/>
            <p:nvPr/>
          </p:nvSpPr>
          <p:spPr>
            <a:xfrm>
              <a:off x="5747777" y="328010"/>
              <a:ext cx="700639" cy="264892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7419" tIns="48710" rIns="97419" bIns="4871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it-IT" sz="1082" spc="-1" dirty="0">
                  <a:solidFill>
                    <a:srgbClr val="000000"/>
                  </a:solidFill>
                  <a:latin typeface="Calibri"/>
                  <a:ea typeface="DejaVu Sans"/>
                </a:rPr>
                <a:t>LED</a:t>
              </a:r>
              <a:endParaRPr lang="it-IT" sz="1082" spc="-1" dirty="0">
                <a:latin typeface="Arial"/>
              </a:endParaRPr>
            </a:p>
          </p:txBody>
        </p:sp>
        <p:cxnSp>
          <p:nvCxnSpPr>
            <p:cNvPr id="57" name="Connettore 2 56">
              <a:extLst>
                <a:ext uri="{FF2B5EF4-FFF2-40B4-BE49-F238E27FC236}">
                  <a16:creationId xmlns:a16="http://schemas.microsoft.com/office/drawing/2014/main" id="{B3D991DC-79C1-4DAF-A2BB-15EF9568040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528732" y="567812"/>
              <a:ext cx="319515" cy="23002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CustomShape 84">
              <a:extLst>
                <a:ext uri="{FF2B5EF4-FFF2-40B4-BE49-F238E27FC236}">
                  <a16:creationId xmlns:a16="http://schemas.microsoft.com/office/drawing/2014/main" id="{FA12CDDE-9600-44F7-86C7-91D61E2549B9}"/>
                </a:ext>
              </a:extLst>
            </p:cNvPr>
            <p:cNvSpPr/>
            <p:nvPr/>
          </p:nvSpPr>
          <p:spPr>
            <a:xfrm>
              <a:off x="2869280" y="1644209"/>
              <a:ext cx="700639" cy="264892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7419" tIns="48710" rIns="97419" bIns="4871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it-IT" sz="1082" spc="-1" dirty="0">
                  <a:solidFill>
                    <a:srgbClr val="000000"/>
                  </a:solidFill>
                  <a:latin typeface="Calibri"/>
                  <a:ea typeface="DejaVu Sans"/>
                </a:rPr>
                <a:t>SWITCH</a:t>
              </a:r>
              <a:endParaRPr lang="it-IT" sz="1082" spc="-1" dirty="0">
                <a:latin typeface="Arial"/>
              </a:endParaRPr>
            </a:p>
          </p:txBody>
        </p:sp>
        <p:sp>
          <p:nvSpPr>
            <p:cNvPr id="59" name="CustomShape 13">
              <a:extLst>
                <a:ext uri="{FF2B5EF4-FFF2-40B4-BE49-F238E27FC236}">
                  <a16:creationId xmlns:a16="http://schemas.microsoft.com/office/drawing/2014/main" id="{84733A18-3F03-4A52-BDFB-1BFD2735F979}"/>
                </a:ext>
              </a:extLst>
            </p:cNvPr>
            <p:cNvSpPr/>
            <p:nvPr/>
          </p:nvSpPr>
          <p:spPr>
            <a:xfrm>
              <a:off x="6731940" y="5099377"/>
              <a:ext cx="763492" cy="264892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square" lIns="97419" tIns="48710" rIns="97419" bIns="4871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it-IT" sz="1082" spc="-1" dirty="0">
                  <a:solidFill>
                    <a:srgbClr val="000000"/>
                  </a:solidFill>
                  <a:latin typeface="Calibri"/>
                  <a:ea typeface="DejaVu Sans"/>
                </a:rPr>
                <a:t>RELEASED</a:t>
              </a:r>
              <a:endParaRPr lang="it-IT" sz="1082" spc="-1" dirty="0">
                <a:latin typeface="Arial"/>
              </a:endParaRPr>
            </a:p>
          </p:txBody>
        </p:sp>
        <p:sp>
          <p:nvSpPr>
            <p:cNvPr id="60" name="CustomShape 32">
              <a:extLst>
                <a:ext uri="{FF2B5EF4-FFF2-40B4-BE49-F238E27FC236}">
                  <a16:creationId xmlns:a16="http://schemas.microsoft.com/office/drawing/2014/main" id="{9634D91F-F8F8-430B-8682-8A2AD6D8A92C}"/>
                </a:ext>
              </a:extLst>
            </p:cNvPr>
            <p:cNvSpPr/>
            <p:nvPr/>
          </p:nvSpPr>
          <p:spPr>
            <a:xfrm>
              <a:off x="1398947" y="5465342"/>
              <a:ext cx="6624505" cy="390"/>
            </a:xfrm>
            <a:custGeom>
              <a:avLst/>
              <a:gdLst/>
              <a:ahLst/>
              <a:cxnLst/>
              <a:rect l="l" t="t" r="r" b="b"/>
              <a:pathLst>
                <a:path w="21600" h="21600">
                  <a:moveTo>
                    <a:pt x="0" y="0"/>
                  </a:moveTo>
                  <a:lnTo>
                    <a:pt x="21600" y="21600"/>
                  </a:lnTo>
                </a:path>
              </a:pathLst>
            </a:custGeom>
            <a:noFill/>
            <a:ln>
              <a:solidFill>
                <a:schemeClr val="tx1"/>
              </a:solidFill>
              <a:round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61" name="CustomShape 34">
              <a:extLst>
                <a:ext uri="{FF2B5EF4-FFF2-40B4-BE49-F238E27FC236}">
                  <a16:creationId xmlns:a16="http://schemas.microsoft.com/office/drawing/2014/main" id="{F8E9B6D2-623E-4CF5-9707-04DCD3908260}"/>
                </a:ext>
              </a:extLst>
            </p:cNvPr>
            <p:cNvSpPr/>
            <p:nvPr/>
          </p:nvSpPr>
          <p:spPr>
            <a:xfrm>
              <a:off x="7907396" y="5940609"/>
              <a:ext cx="240431" cy="264892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7419" tIns="48710" rIns="97419" bIns="4871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it-IT" sz="1082" spc="-1">
                  <a:solidFill>
                    <a:srgbClr val="000000"/>
                  </a:solidFill>
                  <a:latin typeface="Calibri"/>
                  <a:ea typeface="DejaVu Sans"/>
                </a:rPr>
                <a:t>t</a:t>
              </a:r>
              <a:endParaRPr lang="it-IT" sz="1082" spc="-1">
                <a:latin typeface="Arial"/>
              </a:endParaRPr>
            </a:p>
          </p:txBody>
        </p:sp>
        <p:sp>
          <p:nvSpPr>
            <p:cNvPr id="62" name="CustomShape 36">
              <a:extLst>
                <a:ext uri="{FF2B5EF4-FFF2-40B4-BE49-F238E27FC236}">
                  <a16:creationId xmlns:a16="http://schemas.microsoft.com/office/drawing/2014/main" id="{4B397CA7-6722-4B13-AF54-A022CEFD804D}"/>
                </a:ext>
              </a:extLst>
            </p:cNvPr>
            <p:cNvSpPr/>
            <p:nvPr/>
          </p:nvSpPr>
          <p:spPr>
            <a:xfrm>
              <a:off x="7907396" y="6412085"/>
              <a:ext cx="240431" cy="264892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7419" tIns="48710" rIns="97419" bIns="4871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it-IT" sz="1082" spc="-1">
                  <a:solidFill>
                    <a:srgbClr val="000000"/>
                  </a:solidFill>
                  <a:latin typeface="Calibri"/>
                  <a:ea typeface="DejaVu Sans"/>
                </a:rPr>
                <a:t>t</a:t>
              </a:r>
              <a:endParaRPr lang="it-IT" sz="1082" spc="-1">
                <a:latin typeface="Arial"/>
              </a:endParaRPr>
            </a:p>
          </p:txBody>
        </p:sp>
        <p:sp>
          <p:nvSpPr>
            <p:cNvPr id="63" name="CustomShape 37">
              <a:extLst>
                <a:ext uri="{FF2B5EF4-FFF2-40B4-BE49-F238E27FC236}">
                  <a16:creationId xmlns:a16="http://schemas.microsoft.com/office/drawing/2014/main" id="{F0086A55-4283-4515-865E-E1262ABBCCAC}"/>
                </a:ext>
              </a:extLst>
            </p:cNvPr>
            <p:cNvSpPr/>
            <p:nvPr/>
          </p:nvSpPr>
          <p:spPr>
            <a:xfrm>
              <a:off x="7907396" y="5438202"/>
              <a:ext cx="240431" cy="264892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7419" tIns="48710" rIns="97419" bIns="4871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it-IT" sz="1082" spc="-1">
                  <a:solidFill>
                    <a:srgbClr val="000000"/>
                  </a:solidFill>
                  <a:latin typeface="Calibri"/>
                  <a:ea typeface="DejaVu Sans"/>
                </a:rPr>
                <a:t>t</a:t>
              </a:r>
              <a:endParaRPr lang="it-IT" sz="1082" spc="-1">
                <a:latin typeface="Arial"/>
              </a:endParaRPr>
            </a:p>
          </p:txBody>
        </p:sp>
        <p:sp>
          <p:nvSpPr>
            <p:cNvPr id="64" name="CustomShape 38">
              <a:extLst>
                <a:ext uri="{FF2B5EF4-FFF2-40B4-BE49-F238E27FC236}">
                  <a16:creationId xmlns:a16="http://schemas.microsoft.com/office/drawing/2014/main" id="{727E103E-625A-4848-ABED-AC9EAF6F2590}"/>
                </a:ext>
              </a:extLst>
            </p:cNvPr>
            <p:cNvSpPr/>
            <p:nvPr/>
          </p:nvSpPr>
          <p:spPr>
            <a:xfrm>
              <a:off x="1374181" y="5962732"/>
              <a:ext cx="6624505" cy="390"/>
            </a:xfrm>
            <a:custGeom>
              <a:avLst/>
              <a:gdLst/>
              <a:ahLst/>
              <a:cxnLst/>
              <a:rect l="l" t="t" r="r" b="b"/>
              <a:pathLst>
                <a:path w="21600" h="21600">
                  <a:moveTo>
                    <a:pt x="0" y="0"/>
                  </a:moveTo>
                  <a:lnTo>
                    <a:pt x="21600" y="21600"/>
                  </a:lnTo>
                </a:path>
              </a:pathLst>
            </a:custGeom>
            <a:noFill/>
            <a:ln>
              <a:solidFill>
                <a:schemeClr val="tx1"/>
              </a:solidFill>
              <a:round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65" name="CustomShape 39">
              <a:extLst>
                <a:ext uri="{FF2B5EF4-FFF2-40B4-BE49-F238E27FC236}">
                  <a16:creationId xmlns:a16="http://schemas.microsoft.com/office/drawing/2014/main" id="{5F87193F-B01D-4A6F-A74B-1A26E703A37A}"/>
                </a:ext>
              </a:extLst>
            </p:cNvPr>
            <p:cNvSpPr/>
            <p:nvPr/>
          </p:nvSpPr>
          <p:spPr>
            <a:xfrm>
              <a:off x="1374181" y="6443740"/>
              <a:ext cx="6624505" cy="390"/>
            </a:xfrm>
            <a:custGeom>
              <a:avLst/>
              <a:gdLst/>
              <a:ahLst/>
              <a:cxnLst/>
              <a:rect l="l" t="t" r="r" b="b"/>
              <a:pathLst>
                <a:path w="21600" h="21600">
                  <a:moveTo>
                    <a:pt x="0" y="0"/>
                  </a:moveTo>
                  <a:lnTo>
                    <a:pt x="21600" y="21600"/>
                  </a:lnTo>
                </a:path>
              </a:pathLst>
            </a:custGeom>
            <a:noFill/>
            <a:ln>
              <a:solidFill>
                <a:schemeClr val="tx1"/>
              </a:solidFill>
              <a:round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66" name="Line 42">
              <a:extLst>
                <a:ext uri="{FF2B5EF4-FFF2-40B4-BE49-F238E27FC236}">
                  <a16:creationId xmlns:a16="http://schemas.microsoft.com/office/drawing/2014/main" id="{0B2EEBDB-58C4-4A37-B6FC-4BFA8FB5F258}"/>
                </a:ext>
              </a:extLst>
            </p:cNvPr>
            <p:cNvSpPr/>
            <p:nvPr/>
          </p:nvSpPr>
          <p:spPr>
            <a:xfrm>
              <a:off x="1401674" y="5299376"/>
              <a:ext cx="3838316" cy="0"/>
            </a:xfrm>
            <a:prstGeom prst="line">
              <a:avLst/>
            </a:prstGeom>
            <a:ln w="22225">
              <a:solidFill>
                <a:srgbClr val="3F6EC2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67" name="Line 43">
              <a:extLst>
                <a:ext uri="{FF2B5EF4-FFF2-40B4-BE49-F238E27FC236}">
                  <a16:creationId xmlns:a16="http://schemas.microsoft.com/office/drawing/2014/main" id="{A145329D-3914-45CA-91FA-8760B66C5912}"/>
                </a:ext>
              </a:extLst>
            </p:cNvPr>
            <p:cNvSpPr/>
            <p:nvPr/>
          </p:nvSpPr>
          <p:spPr>
            <a:xfrm>
              <a:off x="6413123" y="5307339"/>
              <a:ext cx="1169030" cy="1"/>
            </a:xfrm>
            <a:prstGeom prst="line">
              <a:avLst/>
            </a:prstGeom>
            <a:ln w="22225">
              <a:solidFill>
                <a:srgbClr val="3F6EC2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  <p:txBody>
            <a:bodyPr/>
            <a:lstStyle/>
            <a:p>
              <a:endParaRPr lang="it-IT" sz="1948" dirty="0"/>
            </a:p>
          </p:txBody>
        </p:sp>
        <p:sp>
          <p:nvSpPr>
            <p:cNvPr id="68" name="Line 44">
              <a:extLst>
                <a:ext uri="{FF2B5EF4-FFF2-40B4-BE49-F238E27FC236}">
                  <a16:creationId xmlns:a16="http://schemas.microsoft.com/office/drawing/2014/main" id="{930D05AF-5A27-4A26-8B83-5CEFCEA4265D}"/>
                </a:ext>
              </a:extLst>
            </p:cNvPr>
            <p:cNvSpPr/>
            <p:nvPr/>
          </p:nvSpPr>
          <p:spPr>
            <a:xfrm flipV="1">
              <a:off x="5229962" y="5293495"/>
              <a:ext cx="0" cy="171847"/>
            </a:xfrm>
            <a:prstGeom prst="line">
              <a:avLst/>
            </a:prstGeom>
            <a:ln w="22225">
              <a:solidFill>
                <a:srgbClr val="3F6EC2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  <p:txBody>
            <a:bodyPr/>
            <a:lstStyle/>
            <a:p>
              <a:endParaRPr lang="it-IT" sz="1948" dirty="0"/>
            </a:p>
          </p:txBody>
        </p:sp>
        <p:sp>
          <p:nvSpPr>
            <p:cNvPr id="69" name="Line 45">
              <a:extLst>
                <a:ext uri="{FF2B5EF4-FFF2-40B4-BE49-F238E27FC236}">
                  <a16:creationId xmlns:a16="http://schemas.microsoft.com/office/drawing/2014/main" id="{AA541181-6DA3-4377-AF18-8523D044D4E7}"/>
                </a:ext>
              </a:extLst>
            </p:cNvPr>
            <p:cNvSpPr/>
            <p:nvPr/>
          </p:nvSpPr>
          <p:spPr>
            <a:xfrm flipV="1">
              <a:off x="6420408" y="5299178"/>
              <a:ext cx="0" cy="179838"/>
            </a:xfrm>
            <a:prstGeom prst="line">
              <a:avLst/>
            </a:prstGeom>
            <a:ln w="22225">
              <a:solidFill>
                <a:srgbClr val="3F6EC2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70" name="Line 46">
              <a:extLst>
                <a:ext uri="{FF2B5EF4-FFF2-40B4-BE49-F238E27FC236}">
                  <a16:creationId xmlns:a16="http://schemas.microsoft.com/office/drawing/2014/main" id="{49B893B1-374E-4649-B968-2E9770926485}"/>
                </a:ext>
              </a:extLst>
            </p:cNvPr>
            <p:cNvSpPr/>
            <p:nvPr/>
          </p:nvSpPr>
          <p:spPr>
            <a:xfrm flipV="1">
              <a:off x="5219934" y="5471024"/>
              <a:ext cx="1207760" cy="0"/>
            </a:xfrm>
            <a:prstGeom prst="line">
              <a:avLst/>
            </a:prstGeom>
            <a:ln w="22225">
              <a:solidFill>
                <a:srgbClr val="3F6EC2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  <p:txBody>
            <a:bodyPr/>
            <a:lstStyle/>
            <a:p>
              <a:endParaRPr lang="it-IT" sz="1948" dirty="0"/>
            </a:p>
          </p:txBody>
        </p:sp>
        <p:sp>
          <p:nvSpPr>
            <p:cNvPr id="71" name="Line 47">
              <a:extLst>
                <a:ext uri="{FF2B5EF4-FFF2-40B4-BE49-F238E27FC236}">
                  <a16:creationId xmlns:a16="http://schemas.microsoft.com/office/drawing/2014/main" id="{602F39FA-FB21-4069-842A-1FB2D8E7CFA6}"/>
                </a:ext>
              </a:extLst>
            </p:cNvPr>
            <p:cNvSpPr/>
            <p:nvPr/>
          </p:nvSpPr>
          <p:spPr>
            <a:xfrm>
              <a:off x="1398947" y="5962492"/>
              <a:ext cx="3838316" cy="0"/>
            </a:xfrm>
            <a:prstGeom prst="line">
              <a:avLst/>
            </a:prstGeom>
            <a:ln w="22225">
              <a:solidFill>
                <a:srgbClr val="3F6EC2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  <p:txBody>
            <a:bodyPr/>
            <a:lstStyle/>
            <a:p>
              <a:endParaRPr lang="it-IT" sz="1948" dirty="0"/>
            </a:p>
          </p:txBody>
        </p:sp>
        <p:sp>
          <p:nvSpPr>
            <p:cNvPr id="72" name="Line 48">
              <a:extLst>
                <a:ext uri="{FF2B5EF4-FFF2-40B4-BE49-F238E27FC236}">
                  <a16:creationId xmlns:a16="http://schemas.microsoft.com/office/drawing/2014/main" id="{55C6A309-9488-4928-99F4-01826084B1AA}"/>
                </a:ext>
              </a:extLst>
            </p:cNvPr>
            <p:cNvSpPr/>
            <p:nvPr/>
          </p:nvSpPr>
          <p:spPr>
            <a:xfrm>
              <a:off x="6413123" y="5968558"/>
              <a:ext cx="1169030" cy="0"/>
            </a:xfrm>
            <a:prstGeom prst="line">
              <a:avLst/>
            </a:prstGeom>
            <a:ln w="22225">
              <a:solidFill>
                <a:srgbClr val="3F6EC2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73" name="Line 49">
              <a:extLst>
                <a:ext uri="{FF2B5EF4-FFF2-40B4-BE49-F238E27FC236}">
                  <a16:creationId xmlns:a16="http://schemas.microsoft.com/office/drawing/2014/main" id="{8995B415-EEA6-4C52-81A0-191FAB1ECA59}"/>
                </a:ext>
              </a:extLst>
            </p:cNvPr>
            <p:cNvSpPr/>
            <p:nvPr/>
          </p:nvSpPr>
          <p:spPr>
            <a:xfrm flipV="1">
              <a:off x="5229962" y="5790885"/>
              <a:ext cx="0" cy="171847"/>
            </a:xfrm>
            <a:prstGeom prst="line">
              <a:avLst/>
            </a:prstGeom>
            <a:ln w="22225">
              <a:solidFill>
                <a:srgbClr val="3F6EC2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74" name="Line 50">
              <a:extLst>
                <a:ext uri="{FF2B5EF4-FFF2-40B4-BE49-F238E27FC236}">
                  <a16:creationId xmlns:a16="http://schemas.microsoft.com/office/drawing/2014/main" id="{842E8FD5-9CCC-4AE6-8A5C-5ACAF8A475F9}"/>
                </a:ext>
              </a:extLst>
            </p:cNvPr>
            <p:cNvSpPr/>
            <p:nvPr/>
          </p:nvSpPr>
          <p:spPr>
            <a:xfrm flipV="1">
              <a:off x="6420408" y="5799247"/>
              <a:ext cx="0" cy="177283"/>
            </a:xfrm>
            <a:prstGeom prst="line">
              <a:avLst/>
            </a:prstGeom>
            <a:ln w="22225">
              <a:solidFill>
                <a:srgbClr val="3F6EC2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75" name="Line 51">
              <a:extLst>
                <a:ext uri="{FF2B5EF4-FFF2-40B4-BE49-F238E27FC236}">
                  <a16:creationId xmlns:a16="http://schemas.microsoft.com/office/drawing/2014/main" id="{EFC49ABE-1671-4618-B6B6-C8EC4773ACB5}"/>
                </a:ext>
              </a:extLst>
            </p:cNvPr>
            <p:cNvSpPr/>
            <p:nvPr/>
          </p:nvSpPr>
          <p:spPr>
            <a:xfrm>
              <a:off x="5219935" y="5792273"/>
              <a:ext cx="1207760" cy="0"/>
            </a:xfrm>
            <a:prstGeom prst="line">
              <a:avLst/>
            </a:prstGeom>
            <a:ln w="22225">
              <a:solidFill>
                <a:srgbClr val="3F6EC2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76" name="Line 52">
              <a:extLst>
                <a:ext uri="{FF2B5EF4-FFF2-40B4-BE49-F238E27FC236}">
                  <a16:creationId xmlns:a16="http://schemas.microsoft.com/office/drawing/2014/main" id="{1DA44C43-5582-4B05-AAA1-D40CA0298AF2}"/>
                </a:ext>
              </a:extLst>
            </p:cNvPr>
            <p:cNvSpPr/>
            <p:nvPr/>
          </p:nvSpPr>
          <p:spPr>
            <a:xfrm>
              <a:off x="1413183" y="6280556"/>
              <a:ext cx="4243580" cy="0"/>
            </a:xfrm>
            <a:prstGeom prst="line">
              <a:avLst/>
            </a:prstGeom>
            <a:ln w="22225">
              <a:solidFill>
                <a:srgbClr val="3F6EC2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  <p:txBody>
            <a:bodyPr/>
            <a:lstStyle/>
            <a:p>
              <a:endParaRPr lang="it-IT" sz="1948" dirty="0"/>
            </a:p>
          </p:txBody>
        </p:sp>
        <p:sp>
          <p:nvSpPr>
            <p:cNvPr id="77" name="Line 54">
              <a:extLst>
                <a:ext uri="{FF2B5EF4-FFF2-40B4-BE49-F238E27FC236}">
                  <a16:creationId xmlns:a16="http://schemas.microsoft.com/office/drawing/2014/main" id="{C532E450-9AF1-4443-B8A4-44235443CC5B}"/>
                </a:ext>
              </a:extLst>
            </p:cNvPr>
            <p:cNvSpPr/>
            <p:nvPr/>
          </p:nvSpPr>
          <p:spPr>
            <a:xfrm flipV="1">
              <a:off x="5656523" y="6271893"/>
              <a:ext cx="0" cy="171847"/>
            </a:xfrm>
            <a:prstGeom prst="line">
              <a:avLst/>
            </a:prstGeom>
            <a:ln w="22225">
              <a:solidFill>
                <a:srgbClr val="3F6EC2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78" name="Line 55">
              <a:extLst>
                <a:ext uri="{FF2B5EF4-FFF2-40B4-BE49-F238E27FC236}">
                  <a16:creationId xmlns:a16="http://schemas.microsoft.com/office/drawing/2014/main" id="{E1D00403-22D1-490C-A140-443AE3368360}"/>
                </a:ext>
              </a:extLst>
            </p:cNvPr>
            <p:cNvSpPr/>
            <p:nvPr/>
          </p:nvSpPr>
          <p:spPr>
            <a:xfrm flipH="1" flipV="1">
              <a:off x="6841820" y="6280556"/>
              <a:ext cx="0" cy="170979"/>
            </a:xfrm>
            <a:prstGeom prst="line">
              <a:avLst/>
            </a:prstGeom>
            <a:ln w="22225">
              <a:solidFill>
                <a:srgbClr val="3F6EC2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  <p:txBody>
            <a:bodyPr/>
            <a:lstStyle/>
            <a:p>
              <a:endParaRPr lang="it-IT" sz="1948" dirty="0"/>
            </a:p>
          </p:txBody>
        </p:sp>
        <p:sp>
          <p:nvSpPr>
            <p:cNvPr id="79" name="Line 56">
              <a:extLst>
                <a:ext uri="{FF2B5EF4-FFF2-40B4-BE49-F238E27FC236}">
                  <a16:creationId xmlns:a16="http://schemas.microsoft.com/office/drawing/2014/main" id="{A3EC884F-9B34-40B2-8287-925F3DCD17C3}"/>
                </a:ext>
              </a:extLst>
            </p:cNvPr>
            <p:cNvSpPr/>
            <p:nvPr/>
          </p:nvSpPr>
          <p:spPr>
            <a:xfrm>
              <a:off x="5656286" y="6439764"/>
              <a:ext cx="1185534" cy="2656"/>
            </a:xfrm>
            <a:prstGeom prst="line">
              <a:avLst/>
            </a:prstGeom>
            <a:ln w="22225">
              <a:solidFill>
                <a:srgbClr val="3F6EC2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80" name="Line 67">
              <a:extLst>
                <a:ext uri="{FF2B5EF4-FFF2-40B4-BE49-F238E27FC236}">
                  <a16:creationId xmlns:a16="http://schemas.microsoft.com/office/drawing/2014/main" id="{E60C5454-1F1D-4532-937B-BEFD9721F010}"/>
                </a:ext>
              </a:extLst>
            </p:cNvPr>
            <p:cNvSpPr/>
            <p:nvPr/>
          </p:nvSpPr>
          <p:spPr>
            <a:xfrm flipH="1">
              <a:off x="5247443" y="6125941"/>
              <a:ext cx="0" cy="592815"/>
            </a:xfrm>
            <a:prstGeom prst="line">
              <a:avLst/>
            </a:prstGeom>
            <a:ln>
              <a:solidFill>
                <a:srgbClr val="FF3838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81" name="Line 68">
              <a:extLst>
                <a:ext uri="{FF2B5EF4-FFF2-40B4-BE49-F238E27FC236}">
                  <a16:creationId xmlns:a16="http://schemas.microsoft.com/office/drawing/2014/main" id="{70D34AA4-FA63-4FE9-B078-F3F81F276931}"/>
                </a:ext>
              </a:extLst>
            </p:cNvPr>
            <p:cNvSpPr/>
            <p:nvPr/>
          </p:nvSpPr>
          <p:spPr>
            <a:xfrm>
              <a:off x="5657384" y="6495956"/>
              <a:ext cx="0" cy="160940"/>
            </a:xfrm>
            <a:prstGeom prst="line">
              <a:avLst/>
            </a:prstGeom>
            <a:ln>
              <a:solidFill>
                <a:srgbClr val="FF3838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82" name="Line 71">
              <a:extLst>
                <a:ext uri="{FF2B5EF4-FFF2-40B4-BE49-F238E27FC236}">
                  <a16:creationId xmlns:a16="http://schemas.microsoft.com/office/drawing/2014/main" id="{0DCB614A-F4B9-4D1A-A54A-DC7EEEE63C7E}"/>
                </a:ext>
              </a:extLst>
            </p:cNvPr>
            <p:cNvSpPr/>
            <p:nvPr/>
          </p:nvSpPr>
          <p:spPr>
            <a:xfrm>
              <a:off x="5253598" y="6580588"/>
              <a:ext cx="402926" cy="0"/>
            </a:xfrm>
            <a:prstGeom prst="line">
              <a:avLst/>
            </a:prstGeom>
            <a:ln>
              <a:solidFill>
                <a:srgbClr val="FF3838"/>
              </a:solidFill>
              <a:headEnd type="triangle" w="med" len="med"/>
              <a:tailEnd type="triangl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square" lIns="97419" tIns="48710" rIns="97419" bIns="48710" anchor="ctr" anchorCtr="1">
              <a:spAutoFit/>
            </a:bodyPr>
            <a:lstStyle/>
            <a:p>
              <a:pPr algn="ctr">
                <a:lnSpc>
                  <a:spcPct val="100000"/>
                </a:lnSpc>
              </a:pPr>
              <a:endParaRPr lang="it-IT" sz="1082" spc="-1" dirty="0">
                <a:latin typeface="Arial"/>
              </a:endParaRPr>
            </a:p>
          </p:txBody>
        </p:sp>
        <p:sp>
          <p:nvSpPr>
            <p:cNvPr id="83" name="CustomShape 73">
              <a:extLst>
                <a:ext uri="{FF2B5EF4-FFF2-40B4-BE49-F238E27FC236}">
                  <a16:creationId xmlns:a16="http://schemas.microsoft.com/office/drawing/2014/main" id="{60437487-AC6F-4765-9EE1-AF1264593475}"/>
                </a:ext>
              </a:extLst>
            </p:cNvPr>
            <p:cNvSpPr/>
            <p:nvPr/>
          </p:nvSpPr>
          <p:spPr>
            <a:xfrm>
              <a:off x="666602" y="5263613"/>
              <a:ext cx="769993" cy="264892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square" lIns="97419" tIns="48710" rIns="97419" bIns="48710">
              <a:spAutoFit/>
            </a:bodyPr>
            <a:lstStyle/>
            <a:p>
              <a:pPr algn="r">
                <a:lnSpc>
                  <a:spcPct val="100000"/>
                </a:lnSpc>
              </a:pPr>
              <a:r>
                <a:rPr lang="it-IT" sz="1082" spc="-1" dirty="0">
                  <a:solidFill>
                    <a:srgbClr val="000000"/>
                  </a:solidFill>
                  <a:latin typeface="Arial"/>
                  <a:ea typeface="DejaVu Sans"/>
                </a:rPr>
                <a:t>SWITCH</a:t>
              </a:r>
              <a:endParaRPr lang="it-IT" sz="1082" spc="-1" dirty="0">
                <a:latin typeface="Arial"/>
              </a:endParaRPr>
            </a:p>
          </p:txBody>
        </p:sp>
        <p:sp>
          <p:nvSpPr>
            <p:cNvPr id="84" name="CustomShape 74">
              <a:extLst>
                <a:ext uri="{FF2B5EF4-FFF2-40B4-BE49-F238E27FC236}">
                  <a16:creationId xmlns:a16="http://schemas.microsoft.com/office/drawing/2014/main" id="{A4AC964E-65B5-4425-81D8-9477B340E210}"/>
                </a:ext>
              </a:extLst>
            </p:cNvPr>
            <p:cNvSpPr/>
            <p:nvPr/>
          </p:nvSpPr>
          <p:spPr>
            <a:xfrm>
              <a:off x="633294" y="5676918"/>
              <a:ext cx="803300" cy="431411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square" lIns="97419" tIns="48710" rIns="97419" bIns="48710">
              <a:spAutoFit/>
            </a:bodyPr>
            <a:lstStyle/>
            <a:p>
              <a:pPr algn="r">
                <a:lnSpc>
                  <a:spcPct val="100000"/>
                </a:lnSpc>
              </a:pPr>
              <a:r>
                <a:rPr lang="it-IT" sz="1082" spc="-1" dirty="0">
                  <a:solidFill>
                    <a:srgbClr val="000000"/>
                  </a:solidFill>
                  <a:latin typeface="Arial"/>
                  <a:ea typeface="DejaVu Sans"/>
                </a:rPr>
                <a:t>DIGITAL</a:t>
              </a:r>
            </a:p>
            <a:p>
              <a:pPr algn="r">
                <a:lnSpc>
                  <a:spcPct val="100000"/>
                </a:lnSpc>
              </a:pPr>
              <a:r>
                <a:rPr lang="it-IT" sz="1082" spc="-1" dirty="0">
                  <a:solidFill>
                    <a:srgbClr val="000000"/>
                  </a:solidFill>
                  <a:latin typeface="Arial"/>
                  <a:ea typeface="DejaVu Sans"/>
                </a:rPr>
                <a:t>OUTPUT</a:t>
              </a:r>
              <a:endParaRPr lang="it-IT" sz="1082" spc="-1" dirty="0">
                <a:latin typeface="Arial"/>
              </a:endParaRPr>
            </a:p>
          </p:txBody>
        </p:sp>
        <p:sp>
          <p:nvSpPr>
            <p:cNvPr id="85" name="CustomShape 75">
              <a:extLst>
                <a:ext uri="{FF2B5EF4-FFF2-40B4-BE49-F238E27FC236}">
                  <a16:creationId xmlns:a16="http://schemas.microsoft.com/office/drawing/2014/main" id="{B450E2BA-5EEC-4496-8E3C-6D9DE9D5838E}"/>
                </a:ext>
              </a:extLst>
            </p:cNvPr>
            <p:cNvSpPr/>
            <p:nvPr/>
          </p:nvSpPr>
          <p:spPr>
            <a:xfrm>
              <a:off x="768752" y="6234814"/>
              <a:ext cx="667842" cy="264892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square" lIns="97419" tIns="48710" rIns="97419" bIns="48710">
              <a:spAutoFit/>
            </a:bodyPr>
            <a:lstStyle/>
            <a:p>
              <a:pPr algn="r">
                <a:lnSpc>
                  <a:spcPct val="100000"/>
                </a:lnSpc>
              </a:pPr>
              <a:r>
                <a:rPr lang="it-IT" sz="1082" spc="-1" dirty="0">
                  <a:solidFill>
                    <a:srgbClr val="000000"/>
                  </a:solidFill>
                  <a:latin typeface="Arial"/>
                  <a:ea typeface="DejaVu Sans"/>
                </a:rPr>
                <a:t>AUX2</a:t>
              </a:r>
              <a:endParaRPr lang="it-IT" sz="1082" spc="-1" dirty="0">
                <a:latin typeface="Arial"/>
              </a:endParaRPr>
            </a:p>
          </p:txBody>
        </p:sp>
        <p:sp>
          <p:nvSpPr>
            <p:cNvPr id="86" name="Rettangolo 85">
              <a:extLst>
                <a:ext uri="{FF2B5EF4-FFF2-40B4-BE49-F238E27FC236}">
                  <a16:creationId xmlns:a16="http://schemas.microsoft.com/office/drawing/2014/main" id="{2D484786-603B-47DF-8A45-6A65C136072D}"/>
                </a:ext>
              </a:extLst>
            </p:cNvPr>
            <p:cNvSpPr/>
            <p:nvPr/>
          </p:nvSpPr>
          <p:spPr>
            <a:xfrm>
              <a:off x="5326176" y="6382787"/>
              <a:ext cx="263085" cy="25885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it-IT" sz="1082" spc="-1" dirty="0">
                  <a:solidFill>
                    <a:srgbClr val="002060"/>
                  </a:solidFill>
                  <a:latin typeface="Calibri"/>
                  <a:ea typeface="Calibri"/>
                </a:rPr>
                <a:t>Δ</a:t>
              </a:r>
              <a:endParaRPr lang="it-IT" sz="1948" dirty="0"/>
            </a:p>
          </p:txBody>
        </p:sp>
        <p:sp>
          <p:nvSpPr>
            <p:cNvPr id="87" name="CustomShape 13">
              <a:extLst>
                <a:ext uri="{FF2B5EF4-FFF2-40B4-BE49-F238E27FC236}">
                  <a16:creationId xmlns:a16="http://schemas.microsoft.com/office/drawing/2014/main" id="{E5C3C66C-BF7D-47A0-AF4D-37EF634E1BC6}"/>
                </a:ext>
              </a:extLst>
            </p:cNvPr>
            <p:cNvSpPr/>
            <p:nvPr/>
          </p:nvSpPr>
          <p:spPr>
            <a:xfrm>
              <a:off x="5411134" y="5262864"/>
              <a:ext cx="880844" cy="264892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square" lIns="97419" tIns="48710" rIns="97419" bIns="4871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it-IT" sz="1082" spc="-1" dirty="0">
                  <a:solidFill>
                    <a:srgbClr val="000000"/>
                  </a:solidFill>
                  <a:latin typeface="Calibri"/>
                  <a:ea typeface="DejaVu Sans"/>
                </a:rPr>
                <a:t>DEPRESSED</a:t>
              </a:r>
              <a:endParaRPr lang="it-IT" sz="1082" spc="-1" dirty="0">
                <a:latin typeface="Arial"/>
              </a:endParaRPr>
            </a:p>
          </p:txBody>
        </p:sp>
        <p:grpSp>
          <p:nvGrpSpPr>
            <p:cNvPr id="88" name="Gruppo 87">
              <a:extLst>
                <a:ext uri="{FF2B5EF4-FFF2-40B4-BE49-F238E27FC236}">
                  <a16:creationId xmlns:a16="http://schemas.microsoft.com/office/drawing/2014/main" id="{10A7ED3F-1EA9-4230-8881-8D817DAAF72D}"/>
                </a:ext>
              </a:extLst>
            </p:cNvPr>
            <p:cNvGrpSpPr/>
            <p:nvPr/>
          </p:nvGrpSpPr>
          <p:grpSpPr>
            <a:xfrm>
              <a:off x="4215030" y="3937458"/>
              <a:ext cx="645557" cy="2682487"/>
              <a:chOff x="3377821" y="3637591"/>
              <a:chExt cx="596393" cy="2478196"/>
            </a:xfrm>
          </p:grpSpPr>
          <p:cxnSp>
            <p:nvCxnSpPr>
              <p:cNvPr id="91" name="Connettore curvo 90">
                <a:extLst>
                  <a:ext uri="{FF2B5EF4-FFF2-40B4-BE49-F238E27FC236}">
                    <a16:creationId xmlns:a16="http://schemas.microsoft.com/office/drawing/2014/main" id="{5207D6C4-412C-43EC-AE0E-4F850D3567F8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2466335" y="4692854"/>
                <a:ext cx="2419299" cy="391654"/>
              </a:xfrm>
              <a:prstGeom prst="curvedConnector3">
                <a:avLst>
                  <a:gd name="adj1" fmla="val 50000"/>
                </a:avLst>
              </a:prstGeom>
              <a:ln w="203200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cxnSp>
            <p:nvCxnSpPr>
              <p:cNvPr id="92" name="Connettore curvo 91">
                <a:extLst>
                  <a:ext uri="{FF2B5EF4-FFF2-40B4-BE49-F238E27FC236}">
                    <a16:creationId xmlns:a16="http://schemas.microsoft.com/office/drawing/2014/main" id="{C650BDFE-D4BC-4933-822D-44CBF20D9DD2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2363998" y="4651414"/>
                <a:ext cx="2419299" cy="391654"/>
              </a:xfrm>
              <a:prstGeom prst="curvedConnector3">
                <a:avLst>
                  <a:gd name="adj1" fmla="val 50000"/>
                </a:avLst>
              </a:prstGeom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cxnSp>
            <p:nvCxnSpPr>
              <p:cNvPr id="93" name="Connettore curvo 92">
                <a:extLst>
                  <a:ext uri="{FF2B5EF4-FFF2-40B4-BE49-F238E27FC236}">
                    <a16:creationId xmlns:a16="http://schemas.microsoft.com/office/drawing/2014/main" id="{2467780B-F212-4783-9281-F1D9C510E5D6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2568737" y="4710311"/>
                <a:ext cx="2419299" cy="391654"/>
              </a:xfrm>
              <a:prstGeom prst="curvedConnector3">
                <a:avLst>
                  <a:gd name="adj1" fmla="val 50000"/>
                </a:avLst>
              </a:prstGeom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</p:grpSp>
        <p:sp>
          <p:nvSpPr>
            <p:cNvPr id="89" name="Line 48">
              <a:extLst>
                <a:ext uri="{FF2B5EF4-FFF2-40B4-BE49-F238E27FC236}">
                  <a16:creationId xmlns:a16="http://schemas.microsoft.com/office/drawing/2014/main" id="{99C8301A-235F-4FC3-BFB8-6E7377539CDB}"/>
                </a:ext>
              </a:extLst>
            </p:cNvPr>
            <p:cNvSpPr/>
            <p:nvPr/>
          </p:nvSpPr>
          <p:spPr>
            <a:xfrm flipV="1">
              <a:off x="6841820" y="6284970"/>
              <a:ext cx="887125" cy="0"/>
            </a:xfrm>
            <a:prstGeom prst="line">
              <a:avLst/>
            </a:prstGeom>
            <a:ln w="22225">
              <a:solidFill>
                <a:srgbClr val="3F6EC2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90" name="Line 62">
              <a:extLst>
                <a:ext uri="{FF2B5EF4-FFF2-40B4-BE49-F238E27FC236}">
                  <a16:creationId xmlns:a16="http://schemas.microsoft.com/office/drawing/2014/main" id="{9DCC0461-FA57-45EE-AC2E-231FC486BE14}"/>
                </a:ext>
              </a:extLst>
            </p:cNvPr>
            <p:cNvSpPr/>
            <p:nvPr/>
          </p:nvSpPr>
          <p:spPr>
            <a:xfrm>
              <a:off x="2956651" y="4719917"/>
              <a:ext cx="1514168" cy="0"/>
            </a:xfrm>
            <a:prstGeom prst="line">
              <a:avLst/>
            </a:prstGeom>
            <a:ln w="22225">
              <a:solidFill>
                <a:srgbClr val="FF972F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</p:sp>
      </p:grpSp>
    </p:spTree>
    <p:extLst>
      <p:ext uri="{BB962C8B-B14F-4D97-AF65-F5344CB8AC3E}">
        <p14:creationId xmlns:p14="http://schemas.microsoft.com/office/powerpoint/2010/main" val="164232273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8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80803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olo 1"/>
          <p:cNvSpPr txBox="1">
            <a:spLocks/>
          </p:cNvSpPr>
          <p:nvPr/>
        </p:nvSpPr>
        <p:spPr>
          <a:xfrm>
            <a:off x="-2124744" y="113315"/>
            <a:ext cx="8316416" cy="7647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cy-GB" sz="3200" b="1" dirty="0">
                <a:solidFill>
                  <a:schemeClr val="accent1">
                    <a:lumMod val="75000"/>
                  </a:schemeClr>
                </a:solidFill>
                <a:latin typeface="Arial" charset="0"/>
                <a:cs typeface="Arial" charset="0"/>
              </a:rPr>
              <a:t>Forza-j</a:t>
            </a:r>
            <a:endParaRPr kumimoji="0" lang="cy-GB" sz="32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Arial" charset="0"/>
              <a:cs typeface="Arial" charset="0"/>
            </a:endParaRPr>
          </a:p>
        </p:txBody>
      </p:sp>
      <p:grpSp>
        <p:nvGrpSpPr>
          <p:cNvPr id="7" name="Gruppo 6">
            <a:extLst>
              <a:ext uri="{FF2B5EF4-FFF2-40B4-BE49-F238E27FC236}">
                <a16:creationId xmlns:a16="http://schemas.microsoft.com/office/drawing/2014/main" id="{F5BE4085-9452-43DE-B387-5E3F3D1EF811}"/>
              </a:ext>
            </a:extLst>
          </p:cNvPr>
          <p:cNvGrpSpPr/>
          <p:nvPr/>
        </p:nvGrpSpPr>
        <p:grpSpPr>
          <a:xfrm>
            <a:off x="1207534" y="434082"/>
            <a:ext cx="6908892" cy="3749187"/>
            <a:chOff x="-1381238" y="106940"/>
            <a:chExt cx="6909872" cy="3749710"/>
          </a:xfrm>
        </p:grpSpPr>
        <p:grpSp>
          <p:nvGrpSpPr>
            <p:cNvPr id="8" name="Gruppo 7">
              <a:extLst>
                <a:ext uri="{FF2B5EF4-FFF2-40B4-BE49-F238E27FC236}">
                  <a16:creationId xmlns:a16="http://schemas.microsoft.com/office/drawing/2014/main" id="{07E0C4A1-5C89-4F2A-8CF9-DEA9958546A2}"/>
                </a:ext>
              </a:extLst>
            </p:cNvPr>
            <p:cNvGrpSpPr/>
            <p:nvPr/>
          </p:nvGrpSpPr>
          <p:grpSpPr>
            <a:xfrm>
              <a:off x="-1381238" y="106940"/>
              <a:ext cx="6909872" cy="3749710"/>
              <a:chOff x="-1381238" y="106940"/>
              <a:chExt cx="6909872" cy="3749710"/>
            </a:xfrm>
          </p:grpSpPr>
          <p:grpSp>
            <p:nvGrpSpPr>
              <p:cNvPr id="10" name="Gruppo 9">
                <a:extLst>
                  <a:ext uri="{FF2B5EF4-FFF2-40B4-BE49-F238E27FC236}">
                    <a16:creationId xmlns:a16="http://schemas.microsoft.com/office/drawing/2014/main" id="{4E91125C-D5F1-4148-9240-8EAE6E3D0738}"/>
                  </a:ext>
                </a:extLst>
              </p:cNvPr>
              <p:cNvGrpSpPr/>
              <p:nvPr/>
            </p:nvGrpSpPr>
            <p:grpSpPr>
              <a:xfrm>
                <a:off x="-1381238" y="106940"/>
                <a:ext cx="6909872" cy="3749710"/>
                <a:chOff x="-1257413" y="77731"/>
                <a:chExt cx="6909872" cy="3749710"/>
              </a:xfrm>
            </p:grpSpPr>
            <p:pic>
              <p:nvPicPr>
                <p:cNvPr id="13" name="Immagine 12" descr="Immagine che contiene elettrodomestico&#10;&#10;Descrizione generata automaticamente">
                  <a:extLst>
                    <a:ext uri="{FF2B5EF4-FFF2-40B4-BE49-F238E27FC236}">
                      <a16:creationId xmlns:a16="http://schemas.microsoft.com/office/drawing/2014/main" id="{C517429A-7534-402A-9CC3-5211C7D5D42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7169" t="4905" r="13493" b="7348"/>
                <a:stretch/>
              </p:blipFill>
              <p:spPr bwMode="auto">
                <a:xfrm rot="16200000">
                  <a:off x="255959" y="409186"/>
                  <a:ext cx="3294860" cy="2779717"/>
                </a:xfrm>
                <a:prstGeom prst="rect">
                  <a:avLst/>
                </a:prstGeom>
                <a:ln>
                  <a:noFill/>
                </a:ln>
                <a:extLst>
                  <a:ext uri="{53640926-AAD7-44D8-BBD7-CCE9431645EC}">
                    <a14:shadowObscured xmlns:a14="http://schemas.microsoft.com/office/drawing/2010/main"/>
                  </a:ext>
                </a:extLst>
              </p:spPr>
            </p:pic>
            <p:grpSp>
              <p:nvGrpSpPr>
                <p:cNvPr id="14" name="Gruppo 13">
                  <a:extLst>
                    <a:ext uri="{FF2B5EF4-FFF2-40B4-BE49-F238E27FC236}">
                      <a16:creationId xmlns:a16="http://schemas.microsoft.com/office/drawing/2014/main" id="{9618A13D-FF35-4DC0-9B0E-C8B6EA2C9985}"/>
                    </a:ext>
                  </a:extLst>
                </p:cNvPr>
                <p:cNvGrpSpPr/>
                <p:nvPr/>
              </p:nvGrpSpPr>
              <p:grpSpPr>
                <a:xfrm>
                  <a:off x="-1257413" y="77731"/>
                  <a:ext cx="6909872" cy="3749710"/>
                  <a:chOff x="-1257413" y="-293110"/>
                  <a:chExt cx="6909872" cy="3749710"/>
                </a:xfrm>
              </p:grpSpPr>
              <p:grpSp>
                <p:nvGrpSpPr>
                  <p:cNvPr id="15" name="Gruppo 14">
                    <a:extLst>
                      <a:ext uri="{FF2B5EF4-FFF2-40B4-BE49-F238E27FC236}">
                        <a16:creationId xmlns:a16="http://schemas.microsoft.com/office/drawing/2014/main" id="{59232070-0489-45F9-88B6-2D4B8CCF697A}"/>
                      </a:ext>
                    </a:extLst>
                  </p:cNvPr>
                  <p:cNvGrpSpPr/>
                  <p:nvPr/>
                </p:nvGrpSpPr>
                <p:grpSpPr>
                  <a:xfrm>
                    <a:off x="-1257413" y="-293110"/>
                    <a:ext cx="6909872" cy="3749710"/>
                    <a:chOff x="-1257413" y="-293110"/>
                    <a:chExt cx="6909872" cy="3749710"/>
                  </a:xfrm>
                </p:grpSpPr>
                <p:sp>
                  <p:nvSpPr>
                    <p:cNvPr id="17" name="Text Box 2369">
                      <a:extLst>
                        <a:ext uri="{FF2B5EF4-FFF2-40B4-BE49-F238E27FC236}">
                          <a16:creationId xmlns:a16="http://schemas.microsoft.com/office/drawing/2014/main" id="{6417DF64-13A3-4CC0-A954-2040C6161714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-1257413" y="2710033"/>
                      <a:ext cx="2212652" cy="74656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rot="0" vert="horz" wrap="square" lIns="91440" tIns="45720" rIns="91440" bIns="45720" anchor="t" anchorCtr="0" upright="1">
                      <a:noAutofit/>
                    </a:bodyPr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GB" sz="1600" dirty="0">
                          <a:solidFill>
                            <a:srgbClr val="0070C0"/>
                          </a:solidFill>
                        </a:rPr>
                        <a:t>Jack Output Connector</a:t>
                      </a:r>
                      <a:endParaRPr lang="it-IT" sz="1600" dirty="0">
                        <a:solidFill>
                          <a:srgbClr val="0070C0"/>
                        </a:solidFill>
                      </a:endParaRPr>
                    </a:p>
                  </p:txBody>
                </p:sp>
                <p:grpSp>
                  <p:nvGrpSpPr>
                    <p:cNvPr id="18" name="Gruppo 17">
                      <a:extLst>
                        <a:ext uri="{FF2B5EF4-FFF2-40B4-BE49-F238E27FC236}">
                          <a16:creationId xmlns:a16="http://schemas.microsoft.com/office/drawing/2014/main" id="{0BA59F5C-39F9-4797-8F0E-71E54016C97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-514894" y="-293110"/>
                      <a:ext cx="6167353" cy="3319880"/>
                      <a:chOff x="923381" y="-283585"/>
                      <a:chExt cx="6167353" cy="3319880"/>
                    </a:xfrm>
                  </p:grpSpPr>
                  <p:sp>
                    <p:nvSpPr>
                      <p:cNvPr id="19" name="Text Box 2367">
                        <a:extLst>
                          <a:ext uri="{FF2B5EF4-FFF2-40B4-BE49-F238E27FC236}">
                            <a16:creationId xmlns:a16="http://schemas.microsoft.com/office/drawing/2014/main" id="{BBB1C16D-E761-4FE3-AD81-F759031596FC}"/>
                          </a:ext>
                        </a:extLst>
                      </p:cNvPr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923381" y="1316862"/>
                        <a:ext cx="1696536" cy="71953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rot="0" vert="horz" wrap="square" lIns="91440" tIns="45720" rIns="91440" bIns="45720" anchor="t" anchorCtr="0" upright="1">
                        <a:noAutofit/>
                      </a:bodyPr>
                      <a:lstStyle/>
                      <a:p>
                        <a:pPr>
                          <a:lnSpc>
                            <a:spcPct val="150000"/>
                          </a:lnSpc>
                        </a:pPr>
                        <a:r>
                          <a:rPr lang="en-GB" sz="1600" dirty="0">
                            <a:solidFill>
                              <a:srgbClr val="0070C0"/>
                            </a:solidFill>
                          </a:rPr>
                          <a:t>Gain</a:t>
                        </a:r>
                        <a:endParaRPr lang="it-IT" sz="1600" dirty="0">
                          <a:solidFill>
                            <a:srgbClr val="0070C0"/>
                          </a:solidFill>
                        </a:endParaRPr>
                      </a:p>
                    </p:txBody>
                  </p:sp>
                  <p:grpSp>
                    <p:nvGrpSpPr>
                      <p:cNvPr id="20" name="Gruppo 19">
                        <a:extLst>
                          <a:ext uri="{FF2B5EF4-FFF2-40B4-BE49-F238E27FC236}">
                            <a16:creationId xmlns:a16="http://schemas.microsoft.com/office/drawing/2014/main" id="{4141C958-A3B4-4772-9854-646AC8380685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1562100" y="-283585"/>
                        <a:ext cx="5528634" cy="3319880"/>
                        <a:chOff x="647700" y="-283585"/>
                        <a:chExt cx="5528634" cy="3319880"/>
                      </a:xfrm>
                    </p:grpSpPr>
                    <p:grpSp>
                      <p:nvGrpSpPr>
                        <p:cNvPr id="21" name="Gruppo 20">
                          <a:extLst>
                            <a:ext uri="{FF2B5EF4-FFF2-40B4-BE49-F238E27FC236}">
                              <a16:creationId xmlns:a16="http://schemas.microsoft.com/office/drawing/2014/main" id="{1077870D-9049-4AFC-984D-5045E94A67A6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647700" y="-283585"/>
                          <a:ext cx="5528634" cy="3319880"/>
                          <a:chOff x="95250" y="-283585"/>
                          <a:chExt cx="5528634" cy="3319880"/>
                        </a:xfrm>
                      </p:grpSpPr>
                      <p:grpSp>
                        <p:nvGrpSpPr>
                          <p:cNvPr id="23" name="Gruppo 22">
                            <a:extLst>
                              <a:ext uri="{FF2B5EF4-FFF2-40B4-BE49-F238E27FC236}">
                                <a16:creationId xmlns:a16="http://schemas.microsoft.com/office/drawing/2014/main" id="{7DC1D770-9E76-497A-8622-B18A50C1DA8B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95250" y="-283585"/>
                            <a:ext cx="5528634" cy="3319880"/>
                            <a:chOff x="95250" y="-283585"/>
                            <a:chExt cx="5528634" cy="3319880"/>
                          </a:xfrm>
                        </p:grpSpPr>
                        <p:sp>
                          <p:nvSpPr>
                            <p:cNvPr id="25" name="Text Box 2373">
                              <a:extLst>
                                <a:ext uri="{FF2B5EF4-FFF2-40B4-BE49-F238E27FC236}">
                                  <a16:creationId xmlns:a16="http://schemas.microsoft.com/office/drawing/2014/main" id="{2931C660-5AEF-448F-B3B0-182ACCBC4E2F}"/>
                                </a:ext>
                              </a:extLst>
                            </p:cNvPr>
                            <p:cNvSpPr txBox="1">
                              <a:spLocks noChangeArrowheads="1"/>
                            </p:cNvSpPr>
                            <p:nvPr/>
                          </p:nvSpPr>
                          <p:spPr bwMode="auto">
                            <a:xfrm>
                              <a:off x="2713492" y="-283585"/>
                              <a:ext cx="1679135" cy="742829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  <a:ext uri="{91240B29-F687-4F45-9708-019B960494DF}">
                                <a14:hiddenLine xmlns:a14="http://schemas.microsoft.com/office/drawing/2010/main"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</a:extLst>
                          </p:spPr>
                          <p:txBody>
                            <a:bodyPr rot="0" vert="horz" wrap="square" lIns="91440" tIns="45720" rIns="91440" bIns="45720" anchor="t" anchorCtr="0" upright="1">
                              <a:noAutofit/>
                            </a:bodyPr>
                            <a:lstStyle/>
                            <a:p>
                              <a:pPr>
                                <a:lnSpc>
                                  <a:spcPct val="150000"/>
                                </a:lnSpc>
                              </a:pPr>
                              <a:r>
                                <a:rPr lang="en-GB" sz="1600" dirty="0">
                                  <a:solidFill>
                                    <a:srgbClr val="0070C0"/>
                                  </a:solidFill>
                                </a:rPr>
                                <a:t>Load cell input</a:t>
                              </a:r>
                              <a:endParaRPr lang="it-IT" sz="1600" dirty="0">
                                <a:solidFill>
                                  <a:srgbClr val="0070C0"/>
                                </a:solidFill>
                              </a:endParaRPr>
                            </a:p>
                          </p:txBody>
                        </p:sp>
                        <p:grpSp>
                          <p:nvGrpSpPr>
                            <p:cNvPr id="26" name="Gruppo 25">
                              <a:extLst>
                                <a:ext uri="{FF2B5EF4-FFF2-40B4-BE49-F238E27FC236}">
                                  <a16:creationId xmlns:a16="http://schemas.microsoft.com/office/drawing/2014/main" id="{F7DD1839-4C59-491A-AD56-421FA85DB5F7}"/>
                                </a:ext>
                              </a:extLst>
                            </p:cNvPr>
                            <p:cNvGrpSpPr/>
                            <p:nvPr/>
                          </p:nvGrpSpPr>
                          <p:grpSpPr>
                            <a:xfrm>
                              <a:off x="95250" y="-60007"/>
                              <a:ext cx="5528634" cy="3096302"/>
                              <a:chOff x="95250" y="-164782"/>
                              <a:chExt cx="5528634" cy="3096302"/>
                            </a:xfrm>
                          </p:grpSpPr>
                          <p:sp>
                            <p:nvSpPr>
                              <p:cNvPr id="27" name="AutoShape 2366">
                                <a:extLst>
                                  <a:ext uri="{FF2B5EF4-FFF2-40B4-BE49-F238E27FC236}">
                                    <a16:creationId xmlns:a16="http://schemas.microsoft.com/office/drawing/2014/main" id="{F25E5ACF-B989-4E07-AF85-076624FC1CF8}"/>
                                  </a:ext>
                                </a:extLst>
                              </p:cNvPr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95250" y="1463993"/>
                                <a:ext cx="419099" cy="85725"/>
                              </a:xfrm>
                              <a:prstGeom prst="rightArrow">
                                <a:avLst>
                                  <a:gd name="adj1" fmla="val 50000"/>
                                  <a:gd name="adj2" fmla="val 122222"/>
                                </a:avLst>
                              </a:prstGeom>
                              <a:solidFill>
                                <a:srgbClr val="000000"/>
                              </a:solidFill>
                              <a:ln>
                                <a:noFill/>
                              </a:ln>
                              <a:extLst>
                                <a:ext uri="{91240B29-F687-4F45-9708-019B960494DF}">
                                  <a14:hiddenLine xmlns:a14="http://schemas.microsoft.com/office/drawing/2010/main" w="9525">
                                    <a:solidFill>
                                      <a:srgbClr val="000000"/>
                                    </a:solidFill>
                                    <a:miter lim="800000"/>
                                    <a:headEnd/>
                                    <a:tailEnd/>
                                  </a14:hiddenLine>
                                </a:ext>
                              </a:extLst>
                            </p:spPr>
                            <p:txBody>
                              <a:bodyPr rot="0" vert="horz" wrap="square" lIns="91440" tIns="45720" rIns="91440" bIns="45720" anchor="t" anchorCtr="0" upright="1">
                                <a:noAutofit/>
                              </a:bodyPr>
                              <a:lstStyle/>
                              <a:p>
                                <a:endParaRPr lang="it-IT"/>
                              </a:p>
                            </p:txBody>
                          </p:sp>
                          <p:sp>
                            <p:nvSpPr>
                              <p:cNvPr id="28" name="AutoShape 2368">
                                <a:extLst>
                                  <a:ext uri="{FF2B5EF4-FFF2-40B4-BE49-F238E27FC236}">
                                    <a16:creationId xmlns:a16="http://schemas.microsoft.com/office/drawing/2014/main" id="{7967AB99-5764-4B93-A17E-6B59027BCDB5}"/>
                                  </a:ext>
                                </a:extLst>
                              </p:cNvPr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 rot="21253599">
                                <a:off x="818798" y="2831190"/>
                                <a:ext cx="409575" cy="100330"/>
                              </a:xfrm>
                              <a:prstGeom prst="rightArrow">
                                <a:avLst>
                                  <a:gd name="adj1" fmla="val 50000"/>
                                  <a:gd name="adj2" fmla="val 102057"/>
                                </a:avLst>
                              </a:prstGeom>
                              <a:solidFill>
                                <a:srgbClr val="000000"/>
                              </a:solidFill>
                              <a:ln>
                                <a:noFill/>
                              </a:ln>
                              <a:extLst>
                                <a:ext uri="{91240B29-F687-4F45-9708-019B960494DF}">
                                  <a14:hiddenLine xmlns:a14="http://schemas.microsoft.com/office/drawing/2010/main" w="9525">
                                    <a:solidFill>
                                      <a:srgbClr val="000000"/>
                                    </a:solidFill>
                                    <a:miter lim="800000"/>
                                    <a:headEnd/>
                                    <a:tailEnd/>
                                  </a14:hiddenLine>
                                </a:ext>
                              </a:extLst>
                            </p:spPr>
                            <p:txBody>
                              <a:bodyPr rot="0" vert="horz" wrap="square" lIns="91440" tIns="45720" rIns="91440" bIns="45720" anchor="t" anchorCtr="0" upright="1">
                                <a:noAutofit/>
                              </a:bodyPr>
                              <a:lstStyle/>
                              <a:p>
                                <a:endParaRPr lang="it-IT"/>
                              </a:p>
                            </p:txBody>
                          </p:sp>
                          <p:sp>
                            <p:nvSpPr>
                              <p:cNvPr id="29" name="AutoShape 2370">
                                <a:extLst>
                                  <a:ext uri="{FF2B5EF4-FFF2-40B4-BE49-F238E27FC236}">
                                    <a16:creationId xmlns:a16="http://schemas.microsoft.com/office/drawing/2014/main" id="{2B09F118-AF5D-49DD-9047-59048B3AEFFC}"/>
                                  </a:ext>
                                </a:extLst>
                              </p:cNvPr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2857527" y="771110"/>
                                <a:ext cx="419100" cy="90805"/>
                              </a:xfrm>
                              <a:prstGeom prst="leftArrow">
                                <a:avLst>
                                  <a:gd name="adj1" fmla="val 50000"/>
                                  <a:gd name="adj2" fmla="val 115385"/>
                                </a:avLst>
                              </a:prstGeom>
                              <a:solidFill>
                                <a:srgbClr val="000000"/>
                              </a:solidFill>
                              <a:ln>
                                <a:noFill/>
                              </a:ln>
                              <a:extLst>
                                <a:ext uri="{91240B29-F687-4F45-9708-019B960494DF}">
                                  <a14:hiddenLine xmlns:a14="http://schemas.microsoft.com/office/drawing/2010/main" w="9525">
                                    <a:solidFill>
                                      <a:srgbClr val="000000"/>
                                    </a:solidFill>
                                    <a:miter lim="800000"/>
                                    <a:headEnd/>
                                    <a:tailEnd/>
                                  </a14:hiddenLine>
                                </a:ext>
                              </a:extLst>
                            </p:spPr>
                            <p:txBody>
                              <a:bodyPr rot="0" vert="horz" wrap="square" lIns="91440" tIns="45720" rIns="91440" bIns="45720" anchor="t" anchorCtr="0" upright="1">
                                <a:noAutofit/>
                              </a:bodyPr>
                              <a:lstStyle/>
                              <a:p>
                                <a:endParaRPr lang="it-IT"/>
                              </a:p>
                            </p:txBody>
                          </p:sp>
                          <p:sp>
                            <p:nvSpPr>
                              <p:cNvPr id="30" name="AutoShape 2371">
                                <a:extLst>
                                  <a:ext uri="{FF2B5EF4-FFF2-40B4-BE49-F238E27FC236}">
                                    <a16:creationId xmlns:a16="http://schemas.microsoft.com/office/drawing/2014/main" id="{D7C19ADA-91C2-4D7A-9299-066E8AC545C0}"/>
                                  </a:ext>
                                </a:extLst>
                              </p:cNvPr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2771775" y="2275840"/>
                                <a:ext cx="419100" cy="90805"/>
                              </a:xfrm>
                              <a:prstGeom prst="leftArrow">
                                <a:avLst>
                                  <a:gd name="adj1" fmla="val 50000"/>
                                  <a:gd name="adj2" fmla="val 115385"/>
                                </a:avLst>
                              </a:prstGeom>
                              <a:solidFill>
                                <a:srgbClr val="000000"/>
                              </a:solidFill>
                              <a:ln>
                                <a:noFill/>
                              </a:ln>
                              <a:extLst>
                                <a:ext uri="{91240B29-F687-4F45-9708-019B960494DF}">
                                  <a14:hiddenLine xmlns:a14="http://schemas.microsoft.com/office/drawing/2010/main" w="9525">
                                    <a:solidFill>
                                      <a:srgbClr val="000000"/>
                                    </a:solidFill>
                                    <a:miter lim="800000"/>
                                    <a:headEnd/>
                                    <a:tailEnd/>
                                  </a14:hiddenLine>
                                </a:ext>
                              </a:extLst>
                            </p:spPr>
                            <p:txBody>
                              <a:bodyPr rot="0" vert="horz" wrap="square" lIns="91440" tIns="45720" rIns="91440" bIns="45720" anchor="t" anchorCtr="0" upright="1">
                                <a:noAutofit/>
                              </a:bodyPr>
                              <a:lstStyle/>
                              <a:p>
                                <a:endParaRPr lang="it-IT"/>
                              </a:p>
                            </p:txBody>
                          </p:sp>
                          <p:sp>
                            <p:nvSpPr>
                              <p:cNvPr id="31" name="AutoShape 2372">
                                <a:extLst>
                                  <a:ext uri="{FF2B5EF4-FFF2-40B4-BE49-F238E27FC236}">
                                    <a16:creationId xmlns:a16="http://schemas.microsoft.com/office/drawing/2014/main" id="{874A92A3-2FDB-44D9-A3E9-095B2F7D5EEE}"/>
                                  </a:ext>
                                </a:extLst>
                              </p:cNvPr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2305050" y="-164782"/>
                                <a:ext cx="419100" cy="90805"/>
                              </a:xfrm>
                              <a:prstGeom prst="leftArrow">
                                <a:avLst>
                                  <a:gd name="adj1" fmla="val 50000"/>
                                  <a:gd name="adj2" fmla="val 115385"/>
                                </a:avLst>
                              </a:prstGeom>
                              <a:solidFill>
                                <a:srgbClr val="000000"/>
                              </a:solidFill>
                              <a:ln>
                                <a:noFill/>
                              </a:ln>
                              <a:extLst>
                                <a:ext uri="{91240B29-F687-4F45-9708-019B960494DF}">
                                  <a14:hiddenLine xmlns:a14="http://schemas.microsoft.com/office/drawing/2010/main" w="9525">
                                    <a:solidFill>
                                      <a:srgbClr val="000000"/>
                                    </a:solidFill>
                                    <a:miter lim="800000"/>
                                    <a:headEnd/>
                                    <a:tailEnd/>
                                  </a14:hiddenLine>
                                </a:ext>
                              </a:extLst>
                            </p:spPr>
                            <p:txBody>
                              <a:bodyPr rot="0" vert="horz" wrap="square" lIns="91440" tIns="45720" rIns="91440" bIns="45720" anchor="t" anchorCtr="0" upright="1">
                                <a:noAutofit/>
                              </a:bodyPr>
                              <a:lstStyle/>
                              <a:p>
                                <a:endParaRPr lang="it-IT"/>
                              </a:p>
                            </p:txBody>
                          </p:sp>
                          <p:sp>
                            <p:nvSpPr>
                              <p:cNvPr id="32" name="Text Box 2374">
                                <a:extLst>
                                  <a:ext uri="{FF2B5EF4-FFF2-40B4-BE49-F238E27FC236}">
                                    <a16:creationId xmlns:a16="http://schemas.microsoft.com/office/drawing/2014/main" id="{2ACCB261-DBED-411D-8AE9-8CB46EEFF0CA}"/>
                                  </a:ext>
                                </a:extLst>
                              </p:cNvPr>
                              <p:cNvSpPr txBox="1"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3276628" y="522339"/>
                                <a:ext cx="2347256" cy="663996"/>
                              </a:xfrm>
                              <a:prstGeom prst="rect">
                                <a:avLst/>
                              </a:prstGeom>
                              <a:noFill/>
                              <a:ln>
                                <a:noFill/>
                              </a:ln>
                              <a:extLst>
                                <a:ext uri="{909E8E84-426E-40DD-AFC4-6F175D3DCCD1}">
                                  <a14:hiddenFill xmlns:a14="http://schemas.microsoft.com/office/drawing/2010/main">
                                    <a:solidFill>
                                      <a:srgbClr val="FFFFFF"/>
                                    </a:solidFill>
                                  </a14:hiddenFill>
                                </a:ext>
                                <a:ext uri="{91240B29-F687-4F45-9708-019B960494DF}">
                                  <a14:hiddenLine xmlns:a14="http://schemas.microsoft.com/office/drawing/2010/main" w="9525">
                                    <a:solidFill>
                                      <a:srgbClr val="000000"/>
                                    </a:solidFill>
                                    <a:miter lim="800000"/>
                                    <a:headEnd/>
                                    <a:tailEnd/>
                                  </a14:hiddenLine>
                                </a:ext>
                              </a:extLst>
                            </p:spPr>
                            <p:txBody>
                              <a:bodyPr rot="0" vert="horz" wrap="square" lIns="91440" tIns="45720" rIns="91440" bIns="45720" anchor="t" anchorCtr="0" upright="1">
                                <a:noAutofit/>
                              </a:bodyPr>
                              <a:lstStyle/>
                              <a:p>
                                <a:pPr>
                                  <a:lnSpc>
                                    <a:spcPct val="150000"/>
                                  </a:lnSpc>
                                </a:pPr>
                                <a:r>
                                  <a:rPr lang="en-GB" sz="1600" dirty="0">
                                    <a:solidFill>
                                      <a:srgbClr val="0070C0"/>
                                    </a:solidFill>
                                  </a:rPr>
                                  <a:t>USB Connector</a:t>
                                </a:r>
                                <a:endParaRPr lang="it-IT" sz="1600" dirty="0">
                                  <a:solidFill>
                                    <a:srgbClr val="0070C0"/>
                                  </a:solidFill>
                                </a:endParaRPr>
                              </a:p>
                            </p:txBody>
                          </p:sp>
                        </p:grpSp>
                      </p:grpSp>
                      <p:sp>
                        <p:nvSpPr>
                          <p:cNvPr id="24" name="AutoShape 2362">
                            <a:extLst>
                              <a:ext uri="{FF2B5EF4-FFF2-40B4-BE49-F238E27FC236}">
                                <a16:creationId xmlns:a16="http://schemas.microsoft.com/office/drawing/2014/main" id="{BCFB8EEC-A2D7-409C-B17E-37AD4517FFAE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 rot="10800000">
                            <a:off x="2114550" y="1622961"/>
                            <a:ext cx="419100" cy="90805"/>
                          </a:xfrm>
                          <a:prstGeom prst="rightArrow">
                            <a:avLst>
                              <a:gd name="adj1" fmla="val 50000"/>
                              <a:gd name="adj2" fmla="val 115385"/>
                            </a:avLst>
                          </a:prstGeom>
                          <a:solidFill>
                            <a:srgbClr val="000000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rot="0" vert="horz" wrap="square" lIns="91440" tIns="45720" rIns="91440" bIns="45720" anchor="t" anchorCtr="0" upright="1">
                            <a:noAutofit/>
                          </a:bodyPr>
                          <a:lstStyle/>
                          <a:p>
                            <a:endParaRPr lang="it-IT"/>
                          </a:p>
                        </p:txBody>
                      </p:sp>
                    </p:grpSp>
                    <p:sp>
                      <p:nvSpPr>
                        <p:cNvPr id="22" name="Text Box 2375">
                          <a:extLst>
                            <a:ext uri="{FF2B5EF4-FFF2-40B4-BE49-F238E27FC236}">
                              <a16:creationId xmlns:a16="http://schemas.microsoft.com/office/drawing/2014/main" id="{77EAA765-4BA3-48B1-A776-44226789A5C2}"/>
                            </a:ext>
                          </a:extLst>
                        </p:cNvPr>
                        <p:cNvSpPr txBox="1"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3827511" y="2191795"/>
                          <a:ext cx="2275227" cy="79615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  <p:txBody>
                        <a:bodyPr rot="0" vert="horz" wrap="square" lIns="91440" tIns="45720" rIns="91440" bIns="45720" anchor="t" anchorCtr="0" upright="1">
                          <a:noAutofit/>
                        </a:bodyPr>
                        <a:lstStyle/>
                        <a:p>
                          <a:pPr>
                            <a:lnSpc>
                              <a:spcPct val="150000"/>
                            </a:lnSpc>
                          </a:pPr>
                          <a:r>
                            <a:rPr lang="en-GB" sz="1600" dirty="0">
                              <a:solidFill>
                                <a:srgbClr val="0070C0"/>
                              </a:solidFill>
                            </a:rPr>
                            <a:t>Switch</a:t>
                          </a:r>
                          <a:endParaRPr lang="it-IT" sz="1600" dirty="0">
                            <a:solidFill>
                              <a:srgbClr val="0070C0"/>
                            </a:solidFill>
                          </a:endParaRPr>
                        </a:p>
                      </p:txBody>
                    </p:sp>
                  </p:grpSp>
                </p:grpSp>
              </p:grpSp>
              <p:sp>
                <p:nvSpPr>
                  <p:cNvPr id="16" name="Text Box 2363">
                    <a:extLst>
                      <a:ext uri="{FF2B5EF4-FFF2-40B4-BE49-F238E27FC236}">
                        <a16:creationId xmlns:a16="http://schemas.microsoft.com/office/drawing/2014/main" id="{AE533D11-8EE2-4235-945C-81E374169B6D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610057" y="1415557"/>
                    <a:ext cx="1788093" cy="663996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rot="0" vert="horz" wrap="square" lIns="91440" tIns="45720" rIns="91440" bIns="45720" anchor="t" anchorCtr="0" upright="1">
                    <a:noAutofit/>
                  </a:bodyPr>
                  <a:lstStyle/>
                  <a:p>
                    <a:pPr>
                      <a:lnSpc>
                        <a:spcPct val="150000"/>
                      </a:lnSpc>
                    </a:pPr>
                    <a:r>
                      <a:rPr lang="en-US" sz="1600" dirty="0">
                        <a:solidFill>
                          <a:srgbClr val="0070C0"/>
                        </a:solidFill>
                      </a:rPr>
                      <a:t>Offset Null</a:t>
                    </a:r>
                    <a:endParaRPr lang="it-IT" sz="1600" dirty="0">
                      <a:solidFill>
                        <a:srgbClr val="0070C0"/>
                      </a:solidFill>
                    </a:endParaRPr>
                  </a:p>
                  <a:p>
                    <a:pPr algn="just">
                      <a:lnSpc>
                        <a:spcPct val="150000"/>
                      </a:lnSpc>
                    </a:pPr>
                    <a:r>
                      <a:rPr lang="en-GB" sz="1600" dirty="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</a:rPr>
                      <a:t> </a:t>
                    </a:r>
                    <a:endParaRPr lang="it-IT" sz="1600" dirty="0">
                      <a:effectLst/>
                      <a:latin typeface="Tahoma" panose="020B0604030504040204" pitchFamily="34" charset="0"/>
                      <a:ea typeface="Times New Roman" panose="02020603050405020304" pitchFamily="18" charset="0"/>
                    </a:endParaRPr>
                  </a:p>
                </p:txBody>
              </p:sp>
            </p:grpSp>
          </p:grpSp>
          <p:sp>
            <p:nvSpPr>
              <p:cNvPr id="12" name="Text Box 2367">
                <a:extLst>
                  <a:ext uri="{FF2B5EF4-FFF2-40B4-BE49-F238E27FC236}">
                    <a16:creationId xmlns:a16="http://schemas.microsoft.com/office/drawing/2014/main" id="{A9194FE9-87D7-45C7-BB10-7C73FF81B2C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-1323326" y="957491"/>
                <a:ext cx="2294876" cy="4889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GB" sz="1600" dirty="0">
                    <a:solidFill>
                      <a:srgbClr val="0070C0"/>
                    </a:solidFill>
                  </a:rPr>
                  <a:t>LEDs indicators</a:t>
                </a:r>
                <a:endParaRPr lang="it-IT" sz="1600" dirty="0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9" name="AutoShape 2366">
              <a:extLst>
                <a:ext uri="{FF2B5EF4-FFF2-40B4-BE49-F238E27FC236}">
                  <a16:creationId xmlns:a16="http://schemas.microsoft.com/office/drawing/2014/main" id="{386F0E0A-C920-41A1-AACF-6F43B6554A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6700" y="1157521"/>
              <a:ext cx="419044" cy="85721"/>
            </a:xfrm>
            <a:prstGeom prst="rightArrow">
              <a:avLst>
                <a:gd name="adj1" fmla="val 50000"/>
                <a:gd name="adj2" fmla="val 122222"/>
              </a:avLst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it-IT"/>
            </a:p>
          </p:txBody>
        </p:sp>
      </p:grpSp>
      <p:sp>
        <p:nvSpPr>
          <p:cNvPr id="33" name="CasellaDiTesto 32">
            <a:extLst>
              <a:ext uri="{FF2B5EF4-FFF2-40B4-BE49-F238E27FC236}">
                <a16:creationId xmlns:a16="http://schemas.microsoft.com/office/drawing/2014/main" id="{27355760-5102-4907-BEBB-E4368864BD11}"/>
              </a:ext>
            </a:extLst>
          </p:cNvPr>
          <p:cNvSpPr txBox="1"/>
          <p:nvPr/>
        </p:nvSpPr>
        <p:spPr>
          <a:xfrm>
            <a:off x="808038" y="3875138"/>
            <a:ext cx="8316416" cy="30087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en-GB" sz="1600" dirty="0">
                <a:solidFill>
                  <a:srgbClr val="0070C0"/>
                </a:solidFill>
              </a:rPr>
              <a:t>Load Cell Input: This input allows the connection of load cells.</a:t>
            </a:r>
            <a:endParaRPr lang="it-IT" sz="1600" dirty="0">
              <a:solidFill>
                <a:srgbClr val="0070C0"/>
              </a:solidFill>
            </a:endParaRPr>
          </a:p>
          <a:p>
            <a:pPr lvl="0">
              <a:lnSpc>
                <a:spcPct val="150000"/>
              </a:lnSpc>
            </a:pPr>
            <a:r>
              <a:rPr lang="en-GB" sz="1600" dirty="0">
                <a:solidFill>
                  <a:srgbClr val="0070C0"/>
                </a:solidFill>
              </a:rPr>
              <a:t>ON/OFF switch: With this switch is possible to turn off and on the forza-</a:t>
            </a:r>
            <a:r>
              <a:rPr lang="en-GB" sz="1600" dirty="0" err="1">
                <a:solidFill>
                  <a:srgbClr val="0070C0"/>
                </a:solidFill>
              </a:rPr>
              <a:t>bj</a:t>
            </a:r>
            <a:r>
              <a:rPr lang="en-GB" sz="1600" dirty="0">
                <a:solidFill>
                  <a:srgbClr val="0070C0"/>
                </a:solidFill>
              </a:rPr>
              <a:t> accessory. </a:t>
            </a:r>
            <a:endParaRPr lang="it-IT" sz="1600" dirty="0">
              <a:solidFill>
                <a:srgbClr val="0070C0"/>
              </a:solidFill>
            </a:endParaRPr>
          </a:p>
          <a:p>
            <a:pPr lvl="0">
              <a:lnSpc>
                <a:spcPct val="150000"/>
              </a:lnSpc>
            </a:pPr>
            <a:r>
              <a:rPr lang="en-GB" sz="1600" dirty="0">
                <a:solidFill>
                  <a:srgbClr val="0070C0"/>
                </a:solidFill>
              </a:rPr>
              <a:t>Offset Null: this wheel allows you to reset the output offset of forza-</a:t>
            </a:r>
            <a:r>
              <a:rPr lang="en-GB" sz="1600" dirty="0" err="1">
                <a:solidFill>
                  <a:srgbClr val="0070C0"/>
                </a:solidFill>
              </a:rPr>
              <a:t>bj</a:t>
            </a:r>
            <a:r>
              <a:rPr lang="en-GB" sz="1600" dirty="0">
                <a:solidFill>
                  <a:srgbClr val="0070C0"/>
                </a:solidFill>
              </a:rPr>
              <a:t>.</a:t>
            </a:r>
            <a:endParaRPr lang="it-IT" sz="1600" dirty="0">
              <a:solidFill>
                <a:srgbClr val="0070C0"/>
              </a:solidFill>
            </a:endParaRPr>
          </a:p>
          <a:p>
            <a:pPr lvl="0">
              <a:lnSpc>
                <a:spcPct val="150000"/>
              </a:lnSpc>
            </a:pPr>
            <a:r>
              <a:rPr lang="en-GB" sz="1600" dirty="0">
                <a:solidFill>
                  <a:srgbClr val="0070C0"/>
                </a:solidFill>
              </a:rPr>
              <a:t>Gain Select:</a:t>
            </a:r>
            <a:r>
              <a:rPr lang="en-US" sz="1600" dirty="0">
                <a:solidFill>
                  <a:srgbClr val="0070C0"/>
                </a:solidFill>
              </a:rPr>
              <a:t> this wheel allows you to change the system gains (100, 200, 500 or 1000 V/V).</a:t>
            </a:r>
            <a:endParaRPr lang="it-IT" sz="1600" dirty="0">
              <a:solidFill>
                <a:srgbClr val="0070C0"/>
              </a:solidFill>
            </a:endParaRPr>
          </a:p>
          <a:p>
            <a:pPr lvl="0">
              <a:lnSpc>
                <a:spcPct val="150000"/>
              </a:lnSpc>
            </a:pPr>
            <a:r>
              <a:rPr lang="en-GB" sz="1600" dirty="0">
                <a:solidFill>
                  <a:srgbClr val="0070C0"/>
                </a:solidFill>
              </a:rPr>
              <a:t>Output: At </a:t>
            </a:r>
            <a:r>
              <a:rPr lang="en-US" sz="1600" dirty="0">
                <a:solidFill>
                  <a:srgbClr val="0070C0"/>
                </a:solidFill>
              </a:rPr>
              <a:t>this connector (BNC in case of forza-b or Jack 3,5 mm in case of forza-j) is available the analog force signal amplified, filtered and with the possibility to delete offset (everything is after the optical isolation of the accessory).</a:t>
            </a:r>
            <a:endParaRPr lang="it-IT" sz="1600" dirty="0">
              <a:solidFill>
                <a:srgbClr val="0070C0"/>
              </a:solidFill>
            </a:endParaRPr>
          </a:p>
          <a:p>
            <a:pPr lvl="0">
              <a:lnSpc>
                <a:spcPct val="150000"/>
              </a:lnSpc>
            </a:pPr>
            <a:r>
              <a:rPr lang="en-GB" sz="1600" dirty="0">
                <a:solidFill>
                  <a:srgbClr val="0070C0"/>
                </a:solidFill>
              </a:rPr>
              <a:t>USB connector: this connector is used to recharge battery.</a:t>
            </a:r>
            <a:endParaRPr lang="it-IT" sz="16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74053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8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80803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itolo 1"/>
          <p:cNvSpPr txBox="1">
            <a:spLocks/>
          </p:cNvSpPr>
          <p:nvPr/>
        </p:nvSpPr>
        <p:spPr>
          <a:xfrm>
            <a:off x="827584" y="0"/>
            <a:ext cx="8316416" cy="7647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cy-GB" sz="3200" b="1" dirty="0">
                <a:solidFill>
                  <a:schemeClr val="accent1">
                    <a:lumMod val="75000"/>
                  </a:schemeClr>
                </a:solidFill>
                <a:latin typeface="Arial" charset="0"/>
                <a:cs typeface="Arial" charset="0"/>
              </a:rPr>
              <a:t>DuePro</a:t>
            </a:r>
            <a:endParaRPr kumimoji="0" lang="cy-GB" sz="32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6C0B365A-80F6-4D73-A42A-01BCEBDD797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7107" y="1104227"/>
            <a:ext cx="6717370" cy="4649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541175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8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80803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CasellaDiTesto 5"/>
          <p:cNvSpPr txBox="1"/>
          <p:nvPr/>
        </p:nvSpPr>
        <p:spPr>
          <a:xfrm>
            <a:off x="945147" y="1124744"/>
            <a:ext cx="8081290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Signals: up to 14sEMG + 2 biomechanical (max 14 simultaneously)</a:t>
            </a:r>
          </a:p>
          <a:p>
            <a:endParaRPr lang="en-GB" b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GB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EMG Probes: 2ch each one</a:t>
            </a:r>
          </a:p>
          <a:p>
            <a:endParaRPr lang="en-GB" b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GB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Biomechanical probes: 2ch (amplified/not amplified/IMU)</a:t>
            </a:r>
          </a:p>
          <a:p>
            <a:endParaRPr lang="en-GB" b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GB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Communication: Bluetooth</a:t>
            </a:r>
          </a:p>
          <a:p>
            <a:endParaRPr lang="en-GB" b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GB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Battery duration: 12h</a:t>
            </a:r>
          </a:p>
          <a:p>
            <a:endParaRPr lang="en-GB" b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GB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Wireless recharge</a:t>
            </a:r>
          </a:p>
          <a:p>
            <a:endParaRPr lang="en-GB" b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GB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SW: </a:t>
            </a:r>
            <a:r>
              <a:rPr lang="en-GB" b="1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OTBioLab</a:t>
            </a:r>
            <a:r>
              <a:rPr lang="en-GB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+, Android App, </a:t>
            </a:r>
            <a:r>
              <a:rPr lang="en-GB" b="1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BluePlot</a:t>
            </a:r>
            <a:endParaRPr lang="en-GB" b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endParaRPr lang="en-GB" b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GB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Analog outputs available on the recharge station (</a:t>
            </a:r>
            <a:r>
              <a:rPr lang="en-GB" b="1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DueStation</a:t>
            </a:r>
            <a:r>
              <a:rPr lang="en-GB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)</a:t>
            </a:r>
          </a:p>
          <a:p>
            <a:endParaRPr lang="en-GB" b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GB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HW and SW synchronization</a:t>
            </a:r>
          </a:p>
          <a:p>
            <a:endParaRPr lang="pt-BR" b="1" dirty="0">
              <a:latin typeface="Arial" pitchFamily="34" charset="0"/>
              <a:cs typeface="Arial" pitchFamily="34" charset="0"/>
            </a:endParaRPr>
          </a:p>
          <a:p>
            <a:endParaRPr lang="pt-BR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itolo 1"/>
          <p:cNvSpPr txBox="1">
            <a:spLocks/>
          </p:cNvSpPr>
          <p:nvPr/>
        </p:nvSpPr>
        <p:spPr>
          <a:xfrm>
            <a:off x="827584" y="0"/>
            <a:ext cx="8316416" cy="7647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cy-GB" sz="3200" b="1" dirty="0">
                <a:solidFill>
                  <a:schemeClr val="accent1">
                    <a:lumMod val="75000"/>
                  </a:schemeClr>
                </a:solidFill>
                <a:latin typeface="Arial" charset="0"/>
                <a:cs typeface="Arial" charset="0"/>
              </a:rPr>
              <a:t>DuePro</a:t>
            </a:r>
            <a:endParaRPr kumimoji="0" lang="cy-GB" sz="32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574584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8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80803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itolo 1"/>
          <p:cNvSpPr txBox="1">
            <a:spLocks/>
          </p:cNvSpPr>
          <p:nvPr/>
        </p:nvSpPr>
        <p:spPr>
          <a:xfrm>
            <a:off x="827584" y="0"/>
            <a:ext cx="8316416" cy="7647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cy-GB" sz="3200" b="1" dirty="0">
                <a:solidFill>
                  <a:schemeClr val="accent1">
                    <a:lumMod val="75000"/>
                  </a:schemeClr>
                </a:solidFill>
                <a:latin typeface="Arial" charset="0"/>
                <a:cs typeface="Arial" charset="0"/>
              </a:rPr>
              <a:t>DuePro: Due probe</a:t>
            </a:r>
            <a:endParaRPr kumimoji="0" lang="cy-GB" sz="32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C604E68E-E5C3-4B17-A177-0A72A3A855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6904" y="1412776"/>
            <a:ext cx="5057775" cy="388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972932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8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80803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itolo 1"/>
          <p:cNvSpPr txBox="1">
            <a:spLocks/>
          </p:cNvSpPr>
          <p:nvPr/>
        </p:nvSpPr>
        <p:spPr>
          <a:xfrm>
            <a:off x="827584" y="0"/>
            <a:ext cx="8316416" cy="7647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cy-GB" sz="3200" b="1" dirty="0">
                <a:solidFill>
                  <a:schemeClr val="accent1">
                    <a:lumMod val="75000"/>
                  </a:schemeClr>
                </a:solidFill>
                <a:latin typeface="Arial" charset="0"/>
                <a:cs typeface="Arial" charset="0"/>
              </a:rPr>
              <a:t>DuePro: DueStrap</a:t>
            </a:r>
            <a:endParaRPr kumimoji="0" lang="cy-GB" sz="32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DA6AFFDA-F314-40DF-8108-66982F0848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764704"/>
            <a:ext cx="7143750" cy="476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01558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8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80803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itolo 1"/>
          <p:cNvSpPr txBox="1">
            <a:spLocks/>
          </p:cNvSpPr>
          <p:nvPr/>
        </p:nvSpPr>
        <p:spPr>
          <a:xfrm>
            <a:off x="827584" y="0"/>
            <a:ext cx="8316416" cy="7647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cy-GB" sz="3200" b="1" dirty="0">
                <a:solidFill>
                  <a:schemeClr val="accent1">
                    <a:lumMod val="75000"/>
                  </a:schemeClr>
                </a:solidFill>
                <a:latin typeface="Arial" charset="0"/>
                <a:cs typeface="Arial" charset="0"/>
              </a:rPr>
              <a:t>DuePro: Adapters and Electrodes</a:t>
            </a:r>
            <a:endParaRPr kumimoji="0" lang="cy-GB" sz="32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2B2A1FB3-D765-48B5-BF35-CBCAA96F3AD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496" y="3424313"/>
            <a:ext cx="2069312" cy="1379541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86CB35C6-73F2-488C-B44B-8A92E270CB4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3888" y="3556544"/>
            <a:ext cx="1584069" cy="1056046"/>
          </a:xfrm>
          <a:prstGeom prst="rect">
            <a:avLst/>
          </a:prstGeom>
        </p:spPr>
      </p:pic>
      <p:sp>
        <p:nvSpPr>
          <p:cNvPr id="6" name="Rettangolo 5">
            <a:extLst>
              <a:ext uri="{FF2B5EF4-FFF2-40B4-BE49-F238E27FC236}">
                <a16:creationId xmlns:a16="http://schemas.microsoft.com/office/drawing/2014/main" id="{11EC4F5B-8C40-4809-A819-8E2C0DC9CBC3}"/>
              </a:ext>
            </a:extLst>
          </p:cNvPr>
          <p:cNvSpPr/>
          <p:nvPr/>
        </p:nvSpPr>
        <p:spPr>
          <a:xfrm>
            <a:off x="1109705" y="2911971"/>
            <a:ext cx="12277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dirty="0" err="1">
                <a:solidFill>
                  <a:srgbClr val="0070C0"/>
                </a:solidFill>
              </a:rPr>
              <a:t>Electrodes</a:t>
            </a:r>
            <a:r>
              <a:rPr lang="it-IT" dirty="0">
                <a:solidFill>
                  <a:srgbClr val="0070C0"/>
                </a:solidFill>
              </a:rPr>
              <a:t>: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1444BD82-1BF2-4F90-8297-13BB5886F98D}"/>
              </a:ext>
            </a:extLst>
          </p:cNvPr>
          <p:cNvSpPr/>
          <p:nvPr/>
        </p:nvSpPr>
        <p:spPr>
          <a:xfrm>
            <a:off x="1109705" y="880564"/>
            <a:ext cx="10892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dirty="0" err="1">
                <a:solidFill>
                  <a:srgbClr val="0070C0"/>
                </a:solidFill>
              </a:rPr>
              <a:t>Adapters</a:t>
            </a:r>
            <a:r>
              <a:rPr lang="it-IT" dirty="0">
                <a:solidFill>
                  <a:srgbClr val="0070C0"/>
                </a:solidFill>
              </a:rPr>
              <a:t>: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33D9F74D-FEF4-45D1-B2DE-CF57B88AE50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142" y="1232367"/>
            <a:ext cx="2178740" cy="1452494"/>
          </a:xfrm>
          <a:prstGeom prst="rect">
            <a:avLst/>
          </a:prstGeom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9800E2D1-9642-45AC-A1EA-A545933E3CE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4018" y="1210195"/>
            <a:ext cx="2178741" cy="1452494"/>
          </a:xfrm>
          <a:prstGeom prst="rect">
            <a:avLst/>
          </a:prstGeom>
        </p:spPr>
      </p:pic>
      <p:pic>
        <p:nvPicPr>
          <p:cNvPr id="18" name="Immagine 17">
            <a:extLst>
              <a:ext uri="{FF2B5EF4-FFF2-40B4-BE49-F238E27FC236}">
                <a16:creationId xmlns:a16="http://schemas.microsoft.com/office/drawing/2014/main" id="{FC5FE240-88DE-4AF9-966B-90D4D395181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385" y="4946864"/>
            <a:ext cx="1992546" cy="1328364"/>
          </a:xfrm>
          <a:prstGeom prst="rect">
            <a:avLst/>
          </a:prstGeom>
        </p:spPr>
      </p:pic>
      <p:pic>
        <p:nvPicPr>
          <p:cNvPr id="19" name="Immagine 18">
            <a:extLst>
              <a:ext uri="{FF2B5EF4-FFF2-40B4-BE49-F238E27FC236}">
                <a16:creationId xmlns:a16="http://schemas.microsoft.com/office/drawing/2014/main" id="{ED358F4D-C088-45D7-98C5-C20F52EAA422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4770" y="3379127"/>
            <a:ext cx="1831488" cy="1220992"/>
          </a:xfrm>
          <a:prstGeom prst="rect">
            <a:avLst/>
          </a:prstGeom>
        </p:spPr>
      </p:pic>
      <p:pic>
        <p:nvPicPr>
          <p:cNvPr id="20" name="Immagine 19">
            <a:extLst>
              <a:ext uri="{FF2B5EF4-FFF2-40B4-BE49-F238E27FC236}">
                <a16:creationId xmlns:a16="http://schemas.microsoft.com/office/drawing/2014/main" id="{584A69CE-F454-4BBE-A9B9-8AD9759D30F6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849" y="4819980"/>
            <a:ext cx="1992547" cy="1328364"/>
          </a:xfrm>
          <a:prstGeom prst="rect">
            <a:avLst/>
          </a:prstGeom>
        </p:spPr>
      </p:pic>
      <p:pic>
        <p:nvPicPr>
          <p:cNvPr id="21" name="Immagine 20">
            <a:extLst>
              <a:ext uri="{FF2B5EF4-FFF2-40B4-BE49-F238E27FC236}">
                <a16:creationId xmlns:a16="http://schemas.microsoft.com/office/drawing/2014/main" id="{C66DACF1-6A88-4A51-B362-CB95EDD5B4A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2848" y="5229200"/>
            <a:ext cx="1965836" cy="1310557"/>
          </a:xfrm>
          <a:prstGeom prst="rect">
            <a:avLst/>
          </a:prstGeom>
        </p:spPr>
      </p:pic>
      <p:pic>
        <p:nvPicPr>
          <p:cNvPr id="22" name="Immagine 21">
            <a:extLst>
              <a:ext uri="{FF2B5EF4-FFF2-40B4-BE49-F238E27FC236}">
                <a16:creationId xmlns:a16="http://schemas.microsoft.com/office/drawing/2014/main" id="{71FFC0CA-D0F1-4E2F-9879-4812DBCA5558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7905" y="4085602"/>
            <a:ext cx="1974862" cy="1316575"/>
          </a:xfrm>
          <a:prstGeom prst="rect">
            <a:avLst/>
          </a:prstGeom>
        </p:spPr>
      </p:pic>
      <p:pic>
        <p:nvPicPr>
          <p:cNvPr id="23" name="Immagine 22">
            <a:extLst>
              <a:ext uri="{FF2B5EF4-FFF2-40B4-BE49-F238E27FC236}">
                <a16:creationId xmlns:a16="http://schemas.microsoft.com/office/drawing/2014/main" id="{2C4E9A31-8CC0-4C87-96A2-8E490236BFA0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347" y="2996952"/>
            <a:ext cx="2200210" cy="1466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949094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8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80803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itolo 1"/>
          <p:cNvSpPr txBox="1">
            <a:spLocks/>
          </p:cNvSpPr>
          <p:nvPr/>
        </p:nvSpPr>
        <p:spPr>
          <a:xfrm>
            <a:off x="827584" y="0"/>
            <a:ext cx="8316416" cy="7647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cy-GB" sz="3200" b="1" dirty="0">
                <a:solidFill>
                  <a:schemeClr val="accent1">
                    <a:lumMod val="75000"/>
                  </a:schemeClr>
                </a:solidFill>
                <a:latin typeface="Arial" charset="0"/>
                <a:cs typeface="Arial" charset="0"/>
              </a:rPr>
              <a:t>DuePro: DueBio probe</a:t>
            </a:r>
            <a:endParaRPr kumimoji="0" lang="cy-GB" sz="32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568D1C99-3A49-40DB-90A3-765F73FD8F6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351186"/>
            <a:ext cx="6264696" cy="4336219"/>
          </a:xfrm>
          <a:prstGeom prst="rect">
            <a:avLst/>
          </a:prstGeom>
        </p:spPr>
      </p:pic>
      <p:sp>
        <p:nvSpPr>
          <p:cNvPr id="7" name="Rettangolo 6">
            <a:extLst>
              <a:ext uri="{FF2B5EF4-FFF2-40B4-BE49-F238E27FC236}">
                <a16:creationId xmlns:a16="http://schemas.microsoft.com/office/drawing/2014/main" id="{F91BAD1D-7D21-40FD-9BA3-E303BF1E6C53}"/>
              </a:ext>
            </a:extLst>
          </p:cNvPr>
          <p:cNvSpPr/>
          <p:nvPr/>
        </p:nvSpPr>
        <p:spPr>
          <a:xfrm>
            <a:off x="6082193" y="935248"/>
            <a:ext cx="309634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>
                <a:solidFill>
                  <a:srgbClr val="0070C0"/>
                </a:solidFill>
              </a:rPr>
              <a:t>2 </a:t>
            </a:r>
            <a:r>
              <a:rPr lang="it-IT" dirty="0" err="1">
                <a:solidFill>
                  <a:srgbClr val="0070C0"/>
                </a:solidFill>
              </a:rPr>
              <a:t>biomechanics</a:t>
            </a:r>
            <a:r>
              <a:rPr lang="it-IT" dirty="0">
                <a:solidFill>
                  <a:srgbClr val="0070C0"/>
                </a:solidFill>
              </a:rPr>
              <a:t> or </a:t>
            </a:r>
            <a:r>
              <a:rPr lang="it-IT" dirty="0" err="1">
                <a:solidFill>
                  <a:srgbClr val="0070C0"/>
                </a:solidFill>
              </a:rPr>
              <a:t>kinematics</a:t>
            </a:r>
            <a:r>
              <a:rPr lang="it-IT" dirty="0">
                <a:solidFill>
                  <a:srgbClr val="0070C0"/>
                </a:solidFill>
              </a:rPr>
              <a:t> </a:t>
            </a:r>
            <a:r>
              <a:rPr lang="it-IT" dirty="0" err="1">
                <a:solidFill>
                  <a:srgbClr val="0070C0"/>
                </a:solidFill>
              </a:rPr>
              <a:t>channels</a:t>
            </a:r>
            <a:r>
              <a:rPr lang="it-IT" dirty="0">
                <a:solidFill>
                  <a:srgbClr val="0070C0"/>
                </a:solidFill>
              </a:rPr>
              <a:t> </a:t>
            </a:r>
            <a:r>
              <a:rPr lang="it-IT" dirty="0" err="1">
                <a:solidFill>
                  <a:srgbClr val="0070C0"/>
                </a:solidFill>
              </a:rPr>
              <a:t>could</a:t>
            </a:r>
            <a:r>
              <a:rPr lang="it-IT" dirty="0">
                <a:solidFill>
                  <a:srgbClr val="0070C0"/>
                </a:solidFill>
              </a:rPr>
              <a:t> be </a:t>
            </a:r>
            <a:r>
              <a:rPr lang="it-IT" dirty="0" err="1">
                <a:solidFill>
                  <a:srgbClr val="0070C0"/>
                </a:solidFill>
              </a:rPr>
              <a:t>connected</a:t>
            </a:r>
            <a:r>
              <a:rPr lang="it-IT" dirty="0">
                <a:solidFill>
                  <a:srgbClr val="0070C0"/>
                </a:solidFill>
              </a:rPr>
              <a:t> </a:t>
            </a:r>
            <a:r>
              <a:rPr lang="it-IT" dirty="0" err="1">
                <a:solidFill>
                  <a:srgbClr val="0070C0"/>
                </a:solidFill>
              </a:rPr>
              <a:t>as</a:t>
            </a:r>
            <a:r>
              <a:rPr lang="it-IT" dirty="0">
                <a:solidFill>
                  <a:srgbClr val="0070C0"/>
                </a:solidFill>
              </a:rPr>
              <a:t> </a:t>
            </a:r>
            <a:r>
              <a:rPr lang="it-IT" dirty="0" err="1">
                <a:solidFill>
                  <a:srgbClr val="0070C0"/>
                </a:solidFill>
              </a:rPr>
              <a:t>shown</a:t>
            </a:r>
            <a:r>
              <a:rPr lang="it-IT" dirty="0">
                <a:solidFill>
                  <a:srgbClr val="0070C0"/>
                </a:solidFill>
              </a:rPr>
              <a:t> </a:t>
            </a:r>
            <a:r>
              <a:rPr lang="it-IT" dirty="0" err="1">
                <a:solidFill>
                  <a:srgbClr val="0070C0"/>
                </a:solidFill>
              </a:rPr>
              <a:t>below</a:t>
            </a:r>
            <a:r>
              <a:rPr lang="it-IT" dirty="0">
                <a:solidFill>
                  <a:srgbClr val="0070C0"/>
                </a:solidFill>
              </a:rPr>
              <a:t>:</a:t>
            </a:r>
          </a:p>
          <a:p>
            <a:endParaRPr lang="it-IT" dirty="0">
              <a:solidFill>
                <a:srgbClr val="0070C0"/>
              </a:solidFill>
            </a:endParaRPr>
          </a:p>
          <a:p>
            <a:endParaRPr lang="it-IT" dirty="0">
              <a:solidFill>
                <a:srgbClr val="0070C0"/>
              </a:solidFill>
            </a:endParaRPr>
          </a:p>
          <a:p>
            <a:endParaRPr lang="it-IT" dirty="0">
              <a:solidFill>
                <a:srgbClr val="0070C0"/>
              </a:solidFill>
            </a:endParaRPr>
          </a:p>
        </p:txBody>
      </p:sp>
      <p:graphicFrame>
        <p:nvGraphicFramePr>
          <p:cNvPr id="6" name="Tabella 5">
            <a:extLst>
              <a:ext uri="{FF2B5EF4-FFF2-40B4-BE49-F238E27FC236}">
                <a16:creationId xmlns:a16="http://schemas.microsoft.com/office/drawing/2014/main" id="{A1A54D01-89F4-49F1-B1D7-81D31E77791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7645964"/>
              </p:ext>
            </p:extLst>
          </p:nvPr>
        </p:nvGraphicFramePr>
        <p:xfrm>
          <a:off x="6478237" y="2031053"/>
          <a:ext cx="2304256" cy="2272098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1152128">
                  <a:extLst>
                    <a:ext uri="{9D8B030D-6E8A-4147-A177-3AD203B41FA5}">
                      <a16:colId xmlns:a16="http://schemas.microsoft.com/office/drawing/2014/main" val="4077371309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1674308602"/>
                    </a:ext>
                  </a:extLst>
                </a:gridCol>
              </a:tblGrid>
              <a:tr h="413464"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CH1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CH2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8093082"/>
                  </a:ext>
                </a:extLst>
              </a:tr>
              <a:tr h="418474">
                <a:tc>
                  <a:txBody>
                    <a:bodyPr/>
                    <a:lstStyle/>
                    <a:p>
                      <a:pPr algn="ctr"/>
                      <a:r>
                        <a:rPr lang="it-IT" sz="1200" dirty="0" err="1"/>
                        <a:t>Amplified</a:t>
                      </a:r>
                      <a:endParaRPr lang="it-IT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200" dirty="0" err="1"/>
                        <a:t>Not</a:t>
                      </a:r>
                      <a:r>
                        <a:rPr lang="it-IT" sz="1200" dirty="0"/>
                        <a:t> </a:t>
                      </a:r>
                      <a:r>
                        <a:rPr lang="it-IT" sz="1200" dirty="0" err="1"/>
                        <a:t>amplified</a:t>
                      </a:r>
                      <a:endParaRPr lang="it-IT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9741787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it-IT" sz="1200" dirty="0" err="1"/>
                        <a:t>Amplified</a:t>
                      </a:r>
                      <a:endParaRPr lang="it-IT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200" dirty="0" err="1"/>
                        <a:t>Amplified</a:t>
                      </a:r>
                      <a:endParaRPr lang="it-IT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3700572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it-IT" sz="1200" dirty="0" err="1"/>
                        <a:t>Not</a:t>
                      </a:r>
                      <a:r>
                        <a:rPr lang="it-IT" sz="1200" dirty="0"/>
                        <a:t> </a:t>
                      </a:r>
                      <a:r>
                        <a:rPr lang="it-IT" sz="1200" dirty="0" err="1"/>
                        <a:t>amplified</a:t>
                      </a:r>
                      <a:endParaRPr lang="it-IT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200" dirty="0" err="1"/>
                        <a:t>Not</a:t>
                      </a:r>
                      <a:r>
                        <a:rPr lang="it-IT" sz="1200" dirty="0"/>
                        <a:t> </a:t>
                      </a:r>
                      <a:r>
                        <a:rPr lang="it-IT" sz="1200" dirty="0" err="1"/>
                        <a:t>amplified</a:t>
                      </a:r>
                      <a:endParaRPr lang="it-IT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9023829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it-IT" sz="1200" dirty="0" err="1"/>
                        <a:t>Amplied</a:t>
                      </a:r>
                      <a:endParaRPr lang="it-IT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200" dirty="0"/>
                        <a:t>IMU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7730483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it-IT" sz="1200" dirty="0" err="1"/>
                        <a:t>Not</a:t>
                      </a:r>
                      <a:r>
                        <a:rPr lang="it-IT" sz="1200" dirty="0"/>
                        <a:t> </a:t>
                      </a:r>
                      <a:r>
                        <a:rPr lang="it-IT" sz="1200" dirty="0" err="1"/>
                        <a:t>amplified</a:t>
                      </a:r>
                      <a:endParaRPr lang="it-IT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200" dirty="0"/>
                        <a:t>IMU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17392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7409709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8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80803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itolo 1"/>
          <p:cNvSpPr txBox="1">
            <a:spLocks/>
          </p:cNvSpPr>
          <p:nvPr/>
        </p:nvSpPr>
        <p:spPr>
          <a:xfrm>
            <a:off x="827584" y="0"/>
            <a:ext cx="8316416" cy="7647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cy-GB" sz="3200" b="1" dirty="0">
                <a:solidFill>
                  <a:schemeClr val="accent1">
                    <a:lumMod val="75000"/>
                  </a:schemeClr>
                </a:solidFill>
                <a:latin typeface="Arial" charset="0"/>
                <a:cs typeface="Arial" charset="0"/>
              </a:rPr>
              <a:t>DueLite</a:t>
            </a:r>
            <a:endParaRPr kumimoji="0" lang="cy-GB" sz="32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3E235C8F-61F9-4F7F-8376-5C8527DD0F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1225" y="1052736"/>
            <a:ext cx="6886020" cy="4766280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0BB44AE8-2EC1-4039-B3CC-ED607054167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038" y="555556"/>
            <a:ext cx="4161303" cy="2880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102828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8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80803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CasellaDiTesto 5"/>
          <p:cNvSpPr txBox="1"/>
          <p:nvPr/>
        </p:nvSpPr>
        <p:spPr>
          <a:xfrm>
            <a:off x="945147" y="1412776"/>
            <a:ext cx="808129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Signals: 2 </a:t>
            </a:r>
            <a:r>
              <a:rPr lang="en-GB" b="1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sEMG</a:t>
            </a:r>
            <a:r>
              <a:rPr lang="en-GB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endParaRPr lang="en-GB" b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GB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EMG Probe: 2 channels</a:t>
            </a:r>
          </a:p>
          <a:p>
            <a:endParaRPr lang="en-GB" b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GB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Communication: Bluetooth</a:t>
            </a:r>
          </a:p>
          <a:p>
            <a:endParaRPr lang="en-GB" b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GB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Battery duration: 12h</a:t>
            </a:r>
          </a:p>
          <a:p>
            <a:endParaRPr lang="en-GB" b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GB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Wireless recharge</a:t>
            </a:r>
          </a:p>
          <a:p>
            <a:endParaRPr lang="en-GB" b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GB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SW: </a:t>
            </a:r>
            <a:r>
              <a:rPr lang="en-GB" b="1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OTBioLab</a:t>
            </a:r>
            <a:r>
              <a:rPr lang="en-GB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+, Android App, </a:t>
            </a:r>
            <a:r>
              <a:rPr lang="en-GB" b="1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BluePlot</a:t>
            </a:r>
            <a:endParaRPr lang="pt-BR" b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endParaRPr lang="pt-BR" b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r>
              <a:rPr lang="pt-BR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Upgradable up to 7 Due Probes</a:t>
            </a:r>
          </a:p>
        </p:txBody>
      </p:sp>
      <p:sp>
        <p:nvSpPr>
          <p:cNvPr id="10" name="Titolo 1"/>
          <p:cNvSpPr txBox="1">
            <a:spLocks/>
          </p:cNvSpPr>
          <p:nvPr/>
        </p:nvSpPr>
        <p:spPr>
          <a:xfrm>
            <a:off x="827584" y="-52042"/>
            <a:ext cx="8316416" cy="7647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cy-GB" sz="3200" b="1" dirty="0">
                <a:solidFill>
                  <a:schemeClr val="accent1">
                    <a:lumMod val="75000"/>
                  </a:schemeClr>
                </a:solidFill>
                <a:latin typeface="Arial" charset="0"/>
                <a:cs typeface="Arial" charset="0"/>
              </a:rPr>
              <a:t>DueLite</a:t>
            </a:r>
            <a:endParaRPr kumimoji="0" lang="cy-GB" sz="32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429227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8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80803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itolo 1"/>
          <p:cNvSpPr txBox="1">
            <a:spLocks/>
          </p:cNvSpPr>
          <p:nvPr/>
        </p:nvSpPr>
        <p:spPr>
          <a:xfrm>
            <a:off x="827584" y="0"/>
            <a:ext cx="8316416" cy="7647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cy-GB" sz="3200" b="1" dirty="0">
                <a:solidFill>
                  <a:schemeClr val="accent1">
                    <a:lumMod val="75000"/>
                  </a:schemeClr>
                </a:solidFill>
                <a:latin typeface="Arial" charset="0"/>
                <a:cs typeface="Arial" charset="0"/>
              </a:rPr>
              <a:t>INDEX – Devices 2022</a:t>
            </a:r>
            <a:endParaRPr kumimoji="0" lang="cy-GB" sz="32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grpSp>
        <p:nvGrpSpPr>
          <p:cNvPr id="16" name="Gruppo 15"/>
          <p:cNvGrpSpPr>
            <a:grpSpLocks noChangeAspect="1"/>
          </p:cNvGrpSpPr>
          <p:nvPr/>
        </p:nvGrpSpPr>
        <p:grpSpPr>
          <a:xfrm>
            <a:off x="758551" y="872738"/>
            <a:ext cx="4893242" cy="2556262"/>
            <a:chOff x="974265" y="1160204"/>
            <a:chExt cx="4291791" cy="2242060"/>
          </a:xfrm>
        </p:grpSpPr>
        <p:sp>
          <p:nvSpPr>
            <p:cNvPr id="6" name="CasellaDiTesto 5"/>
            <p:cNvSpPr txBox="1"/>
            <p:nvPr/>
          </p:nvSpPr>
          <p:spPr>
            <a:xfrm>
              <a:off x="974265" y="1160204"/>
              <a:ext cx="163378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b="1" dirty="0">
                  <a:latin typeface="Arial" pitchFamily="34" charset="0"/>
                  <a:cs typeface="Arial" pitchFamily="34" charset="0"/>
                </a:rPr>
                <a:t>Quattrocento</a:t>
              </a:r>
            </a:p>
            <a:p>
              <a:endParaRPr lang="pt-BR" b="1" dirty="0"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15" name="Immagine 1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33329" y="1242264"/>
              <a:ext cx="2732727" cy="2160000"/>
            </a:xfrm>
            <a:prstGeom prst="rect">
              <a:avLst/>
            </a:prstGeom>
          </p:spPr>
        </p:pic>
      </p:grpSp>
      <p:grpSp>
        <p:nvGrpSpPr>
          <p:cNvPr id="9" name="Gruppo 8">
            <a:extLst>
              <a:ext uri="{FF2B5EF4-FFF2-40B4-BE49-F238E27FC236}">
                <a16:creationId xmlns:a16="http://schemas.microsoft.com/office/drawing/2014/main" id="{D8845983-84C6-4B8F-A50F-C76FF32CCE74}"/>
              </a:ext>
            </a:extLst>
          </p:cNvPr>
          <p:cNvGrpSpPr>
            <a:grpSpLocks noChangeAspect="1"/>
          </p:cNvGrpSpPr>
          <p:nvPr/>
        </p:nvGrpSpPr>
        <p:grpSpPr>
          <a:xfrm>
            <a:off x="1331640" y="3856353"/>
            <a:ext cx="3359567" cy="2126602"/>
            <a:chOff x="1785976" y="5118412"/>
            <a:chExt cx="2592513" cy="1641057"/>
          </a:xfrm>
        </p:grpSpPr>
        <p:sp>
          <p:nvSpPr>
            <p:cNvPr id="23" name="CasellaDiTesto 22">
              <a:extLst>
                <a:ext uri="{FF2B5EF4-FFF2-40B4-BE49-F238E27FC236}">
                  <a16:creationId xmlns:a16="http://schemas.microsoft.com/office/drawing/2014/main" id="{FA595A42-0B5E-48D5-BD6A-7F781169579F}"/>
                </a:ext>
              </a:extLst>
            </p:cNvPr>
            <p:cNvSpPr txBox="1"/>
            <p:nvPr/>
          </p:nvSpPr>
          <p:spPr>
            <a:xfrm>
              <a:off x="1785976" y="5118413"/>
              <a:ext cx="123623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b="1" dirty="0">
                  <a:latin typeface="Arial" pitchFamily="34" charset="0"/>
                  <a:cs typeface="Arial" pitchFamily="34" charset="0"/>
                </a:rPr>
                <a:t>MuoviPro</a:t>
              </a:r>
            </a:p>
            <a:p>
              <a:endParaRPr lang="pt-BR" b="1" dirty="0"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21" name="Immagine 20">
              <a:extLst>
                <a:ext uri="{FF2B5EF4-FFF2-40B4-BE49-F238E27FC236}">
                  <a16:creationId xmlns:a16="http://schemas.microsoft.com/office/drawing/2014/main" id="{30A5A0E8-D5BB-4EA6-A317-B15E5A674BD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658802" y="5118412"/>
              <a:ext cx="1719687" cy="1641057"/>
            </a:xfrm>
            <a:prstGeom prst="rect">
              <a:avLst/>
            </a:prstGeom>
          </p:spPr>
        </p:pic>
      </p:grpSp>
      <p:grpSp>
        <p:nvGrpSpPr>
          <p:cNvPr id="12" name="Gruppo 11">
            <a:extLst>
              <a:ext uri="{FF2B5EF4-FFF2-40B4-BE49-F238E27FC236}">
                <a16:creationId xmlns:a16="http://schemas.microsoft.com/office/drawing/2014/main" id="{0E896946-04D5-4ED6-8AC5-886A405F178F}"/>
              </a:ext>
            </a:extLst>
          </p:cNvPr>
          <p:cNvGrpSpPr>
            <a:grpSpLocks noChangeAspect="1"/>
          </p:cNvGrpSpPr>
          <p:nvPr/>
        </p:nvGrpSpPr>
        <p:grpSpPr>
          <a:xfrm>
            <a:off x="5651793" y="3705576"/>
            <a:ext cx="2864038" cy="2428156"/>
            <a:chOff x="5480788" y="4705823"/>
            <a:chExt cx="2210123" cy="1873761"/>
          </a:xfrm>
        </p:grpSpPr>
        <p:sp>
          <p:nvSpPr>
            <p:cNvPr id="25" name="CasellaDiTesto 24">
              <a:extLst>
                <a:ext uri="{FF2B5EF4-FFF2-40B4-BE49-F238E27FC236}">
                  <a16:creationId xmlns:a16="http://schemas.microsoft.com/office/drawing/2014/main" id="{CB0A5BC2-0E51-4149-B372-66AA9B3A047D}"/>
                </a:ext>
              </a:extLst>
            </p:cNvPr>
            <p:cNvSpPr txBox="1"/>
            <p:nvPr/>
          </p:nvSpPr>
          <p:spPr>
            <a:xfrm>
              <a:off x="5480788" y="4705823"/>
              <a:ext cx="137088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b="1" dirty="0">
                  <a:latin typeface="Arial" pitchFamily="34" charset="0"/>
                  <a:cs typeface="Arial" pitchFamily="34" charset="0"/>
                </a:rPr>
                <a:t>Muovi+Pro</a:t>
              </a:r>
            </a:p>
            <a:p>
              <a:endParaRPr lang="pt-BR" b="1" dirty="0"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26" name="Immagine 25">
              <a:extLst>
                <a:ext uri="{FF2B5EF4-FFF2-40B4-BE49-F238E27FC236}">
                  <a16:creationId xmlns:a16="http://schemas.microsoft.com/office/drawing/2014/main" id="{67805D2E-9483-49F3-8DA5-F1454259C1C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987846" y="4938527"/>
              <a:ext cx="1703065" cy="1641057"/>
            </a:xfrm>
            <a:prstGeom prst="rect">
              <a:avLst/>
            </a:prstGeom>
          </p:spPr>
        </p:pic>
      </p:grpSp>
      <p:grpSp>
        <p:nvGrpSpPr>
          <p:cNvPr id="4" name="Gruppo 3">
            <a:extLst>
              <a:ext uri="{FF2B5EF4-FFF2-40B4-BE49-F238E27FC236}">
                <a16:creationId xmlns:a16="http://schemas.microsoft.com/office/drawing/2014/main" id="{15BA6034-75FD-83C7-A7FA-07067D726E90}"/>
              </a:ext>
            </a:extLst>
          </p:cNvPr>
          <p:cNvGrpSpPr/>
          <p:nvPr/>
        </p:nvGrpSpPr>
        <p:grpSpPr>
          <a:xfrm>
            <a:off x="5760199" y="1545576"/>
            <a:ext cx="3239315" cy="2160000"/>
            <a:chOff x="5760199" y="1545576"/>
            <a:chExt cx="3239315" cy="2160000"/>
          </a:xfrm>
        </p:grpSpPr>
        <p:sp>
          <p:nvSpPr>
            <p:cNvPr id="7" name="CasellaDiTesto 6"/>
            <p:cNvSpPr txBox="1"/>
            <p:nvPr/>
          </p:nvSpPr>
          <p:spPr>
            <a:xfrm>
              <a:off x="6084168" y="1545576"/>
              <a:ext cx="212750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b="1" dirty="0">
                  <a:latin typeface="Arial" pitchFamily="34" charset="0"/>
                  <a:cs typeface="Arial" pitchFamily="34" charset="0"/>
                </a:rPr>
                <a:t>Sessantaquattro+</a:t>
              </a:r>
            </a:p>
            <a:p>
              <a:endParaRPr lang="pt-BR" b="1" dirty="0"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3" name="Immagine 2" descr="Immagine che contiene testo&#10;&#10;Descrizione generata automaticamente">
              <a:extLst>
                <a:ext uri="{FF2B5EF4-FFF2-40B4-BE49-F238E27FC236}">
                  <a16:creationId xmlns:a16="http://schemas.microsoft.com/office/drawing/2014/main" id="{B30BE283-6956-E81B-CC16-A4461E0035B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60199" y="1545576"/>
              <a:ext cx="3239315" cy="216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99528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8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80803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itolo 1"/>
          <p:cNvSpPr txBox="1">
            <a:spLocks/>
          </p:cNvSpPr>
          <p:nvPr/>
        </p:nvSpPr>
        <p:spPr>
          <a:xfrm>
            <a:off x="827584" y="0"/>
            <a:ext cx="8316416" cy="7647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Sessantaquattro +</a:t>
            </a:r>
          </a:p>
        </p:txBody>
      </p:sp>
      <p:pic>
        <p:nvPicPr>
          <p:cNvPr id="3" name="Immagine 2" descr="Immagine che contiene testo&#10;&#10;Descrizione generata automaticamente">
            <a:extLst>
              <a:ext uri="{FF2B5EF4-FFF2-40B4-BE49-F238E27FC236}">
                <a16:creationId xmlns:a16="http://schemas.microsoft.com/office/drawing/2014/main" id="{0D215849-5073-E9C9-716D-48E8AC5263F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052736"/>
            <a:ext cx="7558401" cy="50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580900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8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80803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CasellaDiTesto 5"/>
          <p:cNvSpPr txBox="1"/>
          <p:nvPr/>
        </p:nvSpPr>
        <p:spPr>
          <a:xfrm>
            <a:off x="945147" y="1124744"/>
            <a:ext cx="8081290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Signals: </a:t>
            </a:r>
            <a:r>
              <a:rPr lang="en-GB" b="1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sEMG</a:t>
            </a:r>
            <a:r>
              <a:rPr lang="en-GB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64ch</a:t>
            </a:r>
          </a:p>
          <a:p>
            <a:endParaRPr lang="en-GB" b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GB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Communication: Wi-Fi or Logger on a microSD card</a:t>
            </a:r>
          </a:p>
          <a:p>
            <a:endParaRPr lang="en-GB" b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GB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Weight: 110gr</a:t>
            </a:r>
          </a:p>
          <a:p>
            <a:endParaRPr lang="en-GB" b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GB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Battery duration: </a:t>
            </a:r>
            <a:r>
              <a:rPr lang="en-GB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10h</a:t>
            </a:r>
            <a:r>
              <a:rPr lang="en-GB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(worst case in Wi-Fi modality)</a:t>
            </a:r>
          </a:p>
          <a:p>
            <a:endParaRPr lang="en-GB" b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GB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Auxiliary Inputs: 2 in each versions </a:t>
            </a:r>
          </a:p>
          <a:p>
            <a:endParaRPr lang="en-GB" b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GB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SW: </a:t>
            </a:r>
            <a:r>
              <a:rPr lang="en-GB" b="1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OTBioLab</a:t>
            </a:r>
            <a:r>
              <a:rPr lang="en-GB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+</a:t>
            </a:r>
          </a:p>
          <a:p>
            <a:endParaRPr lang="en-GB" b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GB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Internal synchronization system</a:t>
            </a:r>
          </a:p>
          <a:p>
            <a:endParaRPr lang="en-GB" b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GB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Modalities: </a:t>
            </a:r>
          </a:p>
          <a:p>
            <a:endParaRPr lang="en-GB" b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GB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- </a:t>
            </a:r>
            <a:r>
              <a:rPr lang="en-GB" b="1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sEMG</a:t>
            </a:r>
            <a:r>
              <a:rPr lang="en-GB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: SF 2048Hz, 16bit A/D conv, bandwidth 10Hz-512Hz</a:t>
            </a:r>
          </a:p>
          <a:p>
            <a:endParaRPr lang="en-GB" b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GB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- Full DC: SF 512Hz, 24bit A/D conv, LPF 128Hz</a:t>
            </a:r>
          </a:p>
          <a:p>
            <a:endParaRPr lang="en-GB" b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endParaRPr lang="en-GB" b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endParaRPr lang="pt-BR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itolo 1"/>
          <p:cNvSpPr txBox="1">
            <a:spLocks/>
          </p:cNvSpPr>
          <p:nvPr/>
        </p:nvSpPr>
        <p:spPr>
          <a:xfrm>
            <a:off x="827584" y="0"/>
            <a:ext cx="8316416" cy="7647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Sessantaquattro+</a:t>
            </a:r>
          </a:p>
        </p:txBody>
      </p:sp>
    </p:spTree>
    <p:extLst>
      <p:ext uri="{BB962C8B-B14F-4D97-AF65-F5344CB8AC3E}">
        <p14:creationId xmlns:p14="http://schemas.microsoft.com/office/powerpoint/2010/main" val="332962865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8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80803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olo 1"/>
          <p:cNvSpPr txBox="1">
            <a:spLocks/>
          </p:cNvSpPr>
          <p:nvPr/>
        </p:nvSpPr>
        <p:spPr>
          <a:xfrm>
            <a:off x="827584" y="0"/>
            <a:ext cx="8316416" cy="7647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cy-GB" sz="3200" b="1" dirty="0">
                <a:solidFill>
                  <a:schemeClr val="accent1">
                    <a:lumMod val="75000"/>
                  </a:schemeClr>
                </a:solidFill>
                <a:latin typeface="Arial" charset="0"/>
                <a:cs typeface="Arial" charset="0"/>
              </a:rPr>
              <a:t>AD8x1SP</a:t>
            </a:r>
            <a:endParaRPr kumimoji="0" lang="cy-GB" sz="32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Arial" charset="0"/>
              <a:cs typeface="Arial" charset="0"/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5924963" y="1400846"/>
            <a:ext cx="3053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rgbClr val="0070C0"/>
                </a:solidFill>
              </a:rPr>
              <a:t>8 </a:t>
            </a:r>
            <a:r>
              <a:rPr lang="it-IT" dirty="0" err="1">
                <a:solidFill>
                  <a:srgbClr val="0070C0"/>
                </a:solidFill>
              </a:rPr>
              <a:t>channel</a:t>
            </a:r>
            <a:r>
              <a:rPr lang="it-IT" dirty="0">
                <a:solidFill>
                  <a:srgbClr val="0070C0"/>
                </a:solidFill>
              </a:rPr>
              <a:t> </a:t>
            </a:r>
            <a:r>
              <a:rPr lang="it-IT" dirty="0" err="1">
                <a:solidFill>
                  <a:srgbClr val="0070C0"/>
                </a:solidFill>
              </a:rPr>
              <a:t>bipolar</a:t>
            </a:r>
            <a:r>
              <a:rPr lang="it-IT" dirty="0">
                <a:solidFill>
                  <a:srgbClr val="0070C0"/>
                </a:solidFill>
              </a:rPr>
              <a:t> </a:t>
            </a:r>
            <a:r>
              <a:rPr lang="it-IT" dirty="0" err="1">
                <a:solidFill>
                  <a:srgbClr val="0070C0"/>
                </a:solidFill>
              </a:rPr>
              <a:t>adapter</a:t>
            </a:r>
            <a:endParaRPr lang="it-IT" dirty="0">
              <a:solidFill>
                <a:srgbClr val="0070C0"/>
              </a:solidFill>
            </a:endParaRPr>
          </a:p>
        </p:txBody>
      </p:sp>
      <p:sp>
        <p:nvSpPr>
          <p:cNvPr id="17" name="Rettangolo 16"/>
          <p:cNvSpPr/>
          <p:nvPr/>
        </p:nvSpPr>
        <p:spPr>
          <a:xfrm>
            <a:off x="907910" y="3905259"/>
            <a:ext cx="12277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dirty="0" err="1">
                <a:solidFill>
                  <a:srgbClr val="0070C0"/>
                </a:solidFill>
              </a:rPr>
              <a:t>Electrodes</a:t>
            </a:r>
            <a:r>
              <a:rPr lang="it-IT" dirty="0">
                <a:solidFill>
                  <a:srgbClr val="0070C0"/>
                </a:solidFill>
              </a:rPr>
              <a:t>:</a:t>
            </a:r>
          </a:p>
        </p:txBody>
      </p:sp>
      <p:sp>
        <p:nvSpPr>
          <p:cNvPr id="30" name="Rettangolo 29"/>
          <p:cNvSpPr/>
          <p:nvPr/>
        </p:nvSpPr>
        <p:spPr>
          <a:xfrm>
            <a:off x="938652" y="2796029"/>
            <a:ext cx="13755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dirty="0" err="1">
                <a:solidFill>
                  <a:srgbClr val="0070C0"/>
                </a:solidFill>
              </a:rPr>
              <a:t>Termination</a:t>
            </a:r>
            <a:r>
              <a:rPr lang="it-IT" dirty="0">
                <a:solidFill>
                  <a:srgbClr val="0070C0"/>
                </a:solidFill>
              </a:rPr>
              <a:t>:</a:t>
            </a: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B06D6D99-9F5B-428D-A71B-F4337EDF126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4843" y="2411232"/>
            <a:ext cx="3053304" cy="2035536"/>
          </a:xfrm>
          <a:prstGeom prst="rect">
            <a:avLst/>
          </a:prstGeom>
        </p:spPr>
      </p:pic>
      <p:pic>
        <p:nvPicPr>
          <p:cNvPr id="20" name="Immagine 19">
            <a:extLst>
              <a:ext uri="{FF2B5EF4-FFF2-40B4-BE49-F238E27FC236}">
                <a16:creationId xmlns:a16="http://schemas.microsoft.com/office/drawing/2014/main" id="{6F233434-EF79-4C13-8D32-D5A994BF2B4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808" y="4298512"/>
            <a:ext cx="2158276" cy="1438850"/>
          </a:xfrm>
          <a:prstGeom prst="rect">
            <a:avLst/>
          </a:prstGeom>
        </p:spPr>
      </p:pic>
      <p:pic>
        <p:nvPicPr>
          <p:cNvPr id="22" name="Immagine 21">
            <a:extLst>
              <a:ext uri="{FF2B5EF4-FFF2-40B4-BE49-F238E27FC236}">
                <a16:creationId xmlns:a16="http://schemas.microsoft.com/office/drawing/2014/main" id="{43A98E08-E74F-4929-8701-F66B22E29B8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4638" y="4094853"/>
            <a:ext cx="1923950" cy="1282633"/>
          </a:xfrm>
          <a:prstGeom prst="rect">
            <a:avLst/>
          </a:prstGeom>
        </p:spPr>
      </p:pic>
      <p:pic>
        <p:nvPicPr>
          <p:cNvPr id="23" name="Immagine 22">
            <a:extLst>
              <a:ext uri="{FF2B5EF4-FFF2-40B4-BE49-F238E27FC236}">
                <a16:creationId xmlns:a16="http://schemas.microsoft.com/office/drawing/2014/main" id="{E19FCE1D-FB54-4FD6-9AD9-BBD0B224DC5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3852" y="5416570"/>
            <a:ext cx="1992546" cy="1328364"/>
          </a:xfrm>
          <a:prstGeom prst="rect">
            <a:avLst/>
          </a:prstGeom>
        </p:spPr>
      </p:pic>
      <p:sp>
        <p:nvSpPr>
          <p:cNvPr id="24" name="CasellaDiTesto 23">
            <a:extLst>
              <a:ext uri="{FF2B5EF4-FFF2-40B4-BE49-F238E27FC236}">
                <a16:creationId xmlns:a16="http://schemas.microsoft.com/office/drawing/2014/main" id="{25F70400-0A73-44E5-AD93-D80515EA569D}"/>
              </a:ext>
            </a:extLst>
          </p:cNvPr>
          <p:cNvSpPr txBox="1"/>
          <p:nvPr/>
        </p:nvSpPr>
        <p:spPr>
          <a:xfrm>
            <a:off x="5924963" y="2474011"/>
            <a:ext cx="305330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err="1">
                <a:solidFill>
                  <a:srgbClr val="0070C0"/>
                </a:solidFill>
              </a:rPr>
              <a:t>Termination</a:t>
            </a:r>
            <a:r>
              <a:rPr lang="it-IT" dirty="0">
                <a:solidFill>
                  <a:srgbClr val="0070C0"/>
                </a:solidFill>
              </a:rPr>
              <a:t>:</a:t>
            </a:r>
          </a:p>
          <a:p>
            <a:pPr marL="285750" indent="-285750">
              <a:buFontTx/>
              <a:buChar char="-"/>
            </a:pPr>
            <a:r>
              <a:rPr lang="it-IT" dirty="0">
                <a:solidFill>
                  <a:srgbClr val="0070C0"/>
                </a:solidFill>
              </a:rPr>
              <a:t>ADx2SP</a:t>
            </a:r>
          </a:p>
          <a:p>
            <a:endParaRPr lang="it-IT" dirty="0">
              <a:solidFill>
                <a:srgbClr val="0070C0"/>
              </a:solidFill>
            </a:endParaRPr>
          </a:p>
          <a:p>
            <a:r>
              <a:rPr lang="it-IT" dirty="0" err="1">
                <a:solidFill>
                  <a:srgbClr val="0070C0"/>
                </a:solidFill>
              </a:rPr>
              <a:t>Electrodes</a:t>
            </a:r>
            <a:r>
              <a:rPr lang="it-IT" dirty="0">
                <a:solidFill>
                  <a:srgbClr val="0070C0"/>
                </a:solidFill>
              </a:rPr>
              <a:t>:</a:t>
            </a:r>
          </a:p>
          <a:p>
            <a:pPr marL="285750" indent="-285750">
              <a:buFontTx/>
              <a:buChar char="-"/>
            </a:pPr>
            <a:r>
              <a:rPr lang="it-IT" dirty="0" err="1">
                <a:solidFill>
                  <a:srgbClr val="0070C0"/>
                </a:solidFill>
              </a:rPr>
              <a:t>CoDe</a:t>
            </a:r>
            <a:r>
              <a:rPr lang="it-IT" dirty="0">
                <a:solidFill>
                  <a:srgbClr val="0070C0"/>
                </a:solidFill>
              </a:rPr>
              <a:t> 1.0-C</a:t>
            </a:r>
          </a:p>
          <a:p>
            <a:pPr marL="285750" indent="-285750">
              <a:buFontTx/>
              <a:buChar char="-"/>
            </a:pPr>
            <a:r>
              <a:rPr lang="it-IT" dirty="0">
                <a:solidFill>
                  <a:srgbClr val="0070C0"/>
                </a:solidFill>
              </a:rPr>
              <a:t>CoDe2.0-C</a:t>
            </a:r>
          </a:p>
          <a:p>
            <a:pPr marL="285750" indent="-285750">
              <a:buFontTx/>
              <a:buChar char="-"/>
            </a:pPr>
            <a:r>
              <a:rPr lang="it-IT" dirty="0">
                <a:solidFill>
                  <a:srgbClr val="0070C0"/>
                </a:solidFill>
              </a:rPr>
              <a:t>CDE-C</a:t>
            </a:r>
          </a:p>
          <a:p>
            <a:endParaRPr lang="it-IT" dirty="0">
              <a:solidFill>
                <a:srgbClr val="0070C0"/>
              </a:solidFill>
            </a:endParaRPr>
          </a:p>
          <a:p>
            <a:r>
              <a:rPr lang="it-IT" dirty="0" err="1">
                <a:solidFill>
                  <a:srgbClr val="0070C0"/>
                </a:solidFill>
              </a:rPr>
              <a:t>Recording</a:t>
            </a:r>
            <a:r>
              <a:rPr lang="it-IT" dirty="0">
                <a:solidFill>
                  <a:srgbClr val="0070C0"/>
                </a:solidFill>
              </a:rPr>
              <a:t> </a:t>
            </a:r>
            <a:r>
              <a:rPr lang="it-IT" dirty="0" err="1">
                <a:solidFill>
                  <a:srgbClr val="0070C0"/>
                </a:solidFill>
              </a:rPr>
              <a:t>Modalities</a:t>
            </a:r>
            <a:r>
              <a:rPr lang="it-IT" dirty="0">
                <a:solidFill>
                  <a:srgbClr val="0070C0"/>
                </a:solidFill>
              </a:rPr>
              <a:t>: </a:t>
            </a:r>
          </a:p>
          <a:p>
            <a:pPr marL="285750" indent="-285750">
              <a:buFontTx/>
              <a:buChar char="-"/>
            </a:pPr>
            <a:r>
              <a:rPr lang="it-IT" dirty="0" err="1">
                <a:solidFill>
                  <a:srgbClr val="0070C0"/>
                </a:solidFill>
              </a:rPr>
              <a:t>Bipolar</a:t>
            </a:r>
            <a:endParaRPr lang="it-IT" dirty="0">
              <a:solidFill>
                <a:srgbClr val="0070C0"/>
              </a:solidFill>
            </a:endParaRPr>
          </a:p>
          <a:p>
            <a:pPr marL="285750" indent="-285750">
              <a:buFontTx/>
              <a:buChar char="-"/>
            </a:pPr>
            <a:endParaRPr lang="it-IT" dirty="0">
              <a:solidFill>
                <a:srgbClr val="0070C0"/>
              </a:solidFill>
            </a:endParaRPr>
          </a:p>
          <a:p>
            <a:r>
              <a:rPr lang="it-IT" dirty="0">
                <a:solidFill>
                  <a:srgbClr val="0070C0"/>
                </a:solidFill>
              </a:rPr>
              <a:t>Note:</a:t>
            </a:r>
          </a:p>
          <a:p>
            <a:r>
              <a:rPr lang="it-IT" dirty="0">
                <a:solidFill>
                  <a:srgbClr val="0070C0"/>
                </a:solidFill>
              </a:rPr>
              <a:t>Max 8 </a:t>
            </a:r>
            <a:r>
              <a:rPr lang="it-IT" dirty="0" err="1">
                <a:solidFill>
                  <a:srgbClr val="0070C0"/>
                </a:solidFill>
              </a:rPr>
              <a:t>bipolar</a:t>
            </a:r>
            <a:r>
              <a:rPr lang="it-IT" dirty="0">
                <a:solidFill>
                  <a:srgbClr val="0070C0"/>
                </a:solidFill>
              </a:rPr>
              <a:t> </a:t>
            </a:r>
            <a:r>
              <a:rPr lang="it-IT" dirty="0" err="1">
                <a:solidFill>
                  <a:srgbClr val="0070C0"/>
                </a:solidFill>
              </a:rPr>
              <a:t>detection</a:t>
            </a:r>
            <a:endParaRPr lang="it-IT" dirty="0">
              <a:solidFill>
                <a:srgbClr val="0070C0"/>
              </a:solidFill>
            </a:endParaRPr>
          </a:p>
          <a:p>
            <a:r>
              <a:rPr lang="it-IT" dirty="0">
                <a:solidFill>
                  <a:srgbClr val="0070C0"/>
                </a:solidFill>
              </a:rPr>
              <a:t>With 2 </a:t>
            </a:r>
            <a:r>
              <a:rPr lang="it-IT" dirty="0" err="1">
                <a:solidFill>
                  <a:srgbClr val="0070C0"/>
                </a:solidFill>
              </a:rPr>
              <a:t>auxiliary</a:t>
            </a:r>
            <a:r>
              <a:rPr lang="it-IT" dirty="0">
                <a:solidFill>
                  <a:srgbClr val="0070C0"/>
                </a:solidFill>
              </a:rPr>
              <a:t> </a:t>
            </a:r>
            <a:r>
              <a:rPr lang="it-IT" dirty="0" err="1">
                <a:solidFill>
                  <a:srgbClr val="0070C0"/>
                </a:solidFill>
              </a:rPr>
              <a:t>channels</a:t>
            </a:r>
            <a:r>
              <a:rPr lang="it-IT" dirty="0">
                <a:solidFill>
                  <a:srgbClr val="0070C0"/>
                </a:solidFill>
              </a:rPr>
              <a:t> (AUX-IN)</a:t>
            </a:r>
            <a:endParaRPr lang="it-IT" dirty="0">
              <a:solidFill>
                <a:srgbClr val="FF0000"/>
              </a:solidFill>
            </a:endParaRPr>
          </a:p>
          <a:p>
            <a:pPr marL="285750" indent="-285750">
              <a:buFontTx/>
              <a:buChar char="-"/>
            </a:pPr>
            <a:endParaRPr lang="it-IT" dirty="0">
              <a:solidFill>
                <a:srgbClr val="FF0000"/>
              </a:solidFill>
            </a:endParaRPr>
          </a:p>
        </p:txBody>
      </p:sp>
      <p:pic>
        <p:nvPicPr>
          <p:cNvPr id="4" name="Immagine 3" descr="Immagine che contiene testo&#10;&#10;Descrizione generata automaticamente">
            <a:extLst>
              <a:ext uri="{FF2B5EF4-FFF2-40B4-BE49-F238E27FC236}">
                <a16:creationId xmlns:a16="http://schemas.microsoft.com/office/drawing/2014/main" id="{3B306FA7-C1DA-630D-8CF0-2EB69D9753E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019" y="72741"/>
            <a:ext cx="4320000" cy="28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243899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8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0" y="0"/>
            <a:ext cx="80803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olo 1"/>
          <p:cNvSpPr txBox="1">
            <a:spLocks/>
          </p:cNvSpPr>
          <p:nvPr/>
        </p:nvSpPr>
        <p:spPr>
          <a:xfrm>
            <a:off x="784264" y="9966"/>
            <a:ext cx="8316416" cy="7647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cy-GB" sz="3200" b="1" dirty="0">
                <a:solidFill>
                  <a:schemeClr val="accent1">
                    <a:lumMod val="75000"/>
                  </a:schemeClr>
                </a:solidFill>
                <a:latin typeface="Arial" charset="0"/>
                <a:cs typeface="Arial" charset="0"/>
              </a:rPr>
              <a:t>ADx2SP</a:t>
            </a:r>
            <a:endParaRPr kumimoji="0" lang="cy-GB" sz="32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Arial" charset="0"/>
              <a:cs typeface="Arial" charset="0"/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6719924" y="3429000"/>
            <a:ext cx="265776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err="1">
                <a:solidFill>
                  <a:srgbClr val="0070C0"/>
                </a:solidFill>
              </a:rPr>
              <a:t>Electrodes</a:t>
            </a:r>
            <a:r>
              <a:rPr lang="it-IT" dirty="0">
                <a:solidFill>
                  <a:srgbClr val="0070C0"/>
                </a:solidFill>
              </a:rPr>
              <a:t>:</a:t>
            </a:r>
          </a:p>
          <a:p>
            <a:pPr marL="285750" indent="-285750">
              <a:buFontTx/>
              <a:buChar char="-"/>
            </a:pPr>
            <a:r>
              <a:rPr lang="it-IT" dirty="0">
                <a:solidFill>
                  <a:srgbClr val="0070C0"/>
                </a:solidFill>
              </a:rPr>
              <a:t>CDE-B and -S</a:t>
            </a:r>
          </a:p>
          <a:p>
            <a:pPr marL="285750" indent="-285750">
              <a:buFontTx/>
              <a:buChar char="-"/>
            </a:pPr>
            <a:r>
              <a:rPr lang="it-IT" dirty="0">
                <a:solidFill>
                  <a:srgbClr val="0070C0"/>
                </a:solidFill>
              </a:rPr>
              <a:t>CoDe1.0-B </a:t>
            </a:r>
          </a:p>
          <a:p>
            <a:pPr marL="285750" indent="-285750">
              <a:buFontTx/>
              <a:buChar char="-"/>
            </a:pPr>
            <a:r>
              <a:rPr lang="it-IT" dirty="0">
                <a:solidFill>
                  <a:srgbClr val="0070C0"/>
                </a:solidFill>
              </a:rPr>
              <a:t>CoDe2.0-B</a:t>
            </a:r>
          </a:p>
          <a:p>
            <a:pPr marL="285750" indent="-285750">
              <a:buFontTx/>
              <a:buChar char="-"/>
            </a:pPr>
            <a:r>
              <a:rPr lang="it-IT" dirty="0">
                <a:solidFill>
                  <a:srgbClr val="0070C0"/>
                </a:solidFill>
              </a:rPr>
              <a:t>DE1</a:t>
            </a:r>
          </a:p>
          <a:p>
            <a:endParaRPr lang="it-IT" dirty="0">
              <a:solidFill>
                <a:srgbClr val="0070C0"/>
              </a:solidFill>
            </a:endParaRPr>
          </a:p>
          <a:p>
            <a:r>
              <a:rPr lang="it-IT" dirty="0">
                <a:solidFill>
                  <a:srgbClr val="0070C0"/>
                </a:solidFill>
              </a:rPr>
              <a:t>Recording </a:t>
            </a:r>
            <a:r>
              <a:rPr lang="it-IT" dirty="0" err="1">
                <a:solidFill>
                  <a:srgbClr val="0070C0"/>
                </a:solidFill>
              </a:rPr>
              <a:t>Modalities</a:t>
            </a:r>
            <a:r>
              <a:rPr lang="it-IT" dirty="0">
                <a:solidFill>
                  <a:srgbClr val="0070C0"/>
                </a:solidFill>
              </a:rPr>
              <a:t>: </a:t>
            </a:r>
          </a:p>
          <a:p>
            <a:pPr marL="285750" indent="-285750">
              <a:buFontTx/>
              <a:buChar char="-"/>
            </a:pPr>
            <a:r>
              <a:rPr lang="it-IT" dirty="0" err="1">
                <a:solidFill>
                  <a:srgbClr val="0070C0"/>
                </a:solidFill>
              </a:rPr>
              <a:t>Bipolar</a:t>
            </a:r>
            <a:endParaRPr lang="it-IT" dirty="0">
              <a:solidFill>
                <a:srgbClr val="FF0000"/>
              </a:solidFill>
            </a:endParaRPr>
          </a:p>
          <a:p>
            <a:pPr marL="285750" indent="-285750">
              <a:buFontTx/>
              <a:buChar char="-"/>
            </a:pPr>
            <a:endParaRPr lang="it-IT" dirty="0">
              <a:solidFill>
                <a:srgbClr val="FF0000"/>
              </a:solidFill>
            </a:endParaRPr>
          </a:p>
          <a:p>
            <a:pPr marL="285750" indent="-285750">
              <a:buFontTx/>
              <a:buChar char="-"/>
            </a:pPr>
            <a:endParaRPr lang="it-IT" dirty="0">
              <a:solidFill>
                <a:srgbClr val="FF0000"/>
              </a:solidFill>
            </a:endParaRPr>
          </a:p>
        </p:txBody>
      </p:sp>
      <p:sp>
        <p:nvSpPr>
          <p:cNvPr id="17" name="Rettangolo 16"/>
          <p:cNvSpPr/>
          <p:nvPr/>
        </p:nvSpPr>
        <p:spPr>
          <a:xfrm>
            <a:off x="916570" y="3429000"/>
            <a:ext cx="12277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dirty="0" err="1">
                <a:solidFill>
                  <a:srgbClr val="0070C0"/>
                </a:solidFill>
              </a:rPr>
              <a:t>Electrodes</a:t>
            </a:r>
            <a:r>
              <a:rPr lang="it-IT" dirty="0">
                <a:solidFill>
                  <a:srgbClr val="0070C0"/>
                </a:solidFill>
              </a:rPr>
              <a:t>:</a:t>
            </a:r>
          </a:p>
        </p:txBody>
      </p:sp>
      <p:sp>
        <p:nvSpPr>
          <p:cNvPr id="28" name="Rettangolo 27"/>
          <p:cNvSpPr/>
          <p:nvPr/>
        </p:nvSpPr>
        <p:spPr>
          <a:xfrm>
            <a:off x="985787" y="1639636"/>
            <a:ext cx="10892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dirty="0" err="1">
                <a:solidFill>
                  <a:srgbClr val="0070C0"/>
                </a:solidFill>
              </a:rPr>
              <a:t>Adapters</a:t>
            </a:r>
            <a:r>
              <a:rPr lang="it-IT" dirty="0">
                <a:solidFill>
                  <a:srgbClr val="0070C0"/>
                </a:solidFill>
              </a:rPr>
              <a:t>:</a:t>
            </a:r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2086651"/>
            <a:ext cx="1620000" cy="1080000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2748" y="2140847"/>
            <a:ext cx="1620000" cy="1080000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214BAAF2-FF67-415F-ADE5-36C123DB602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024" y="3812395"/>
            <a:ext cx="1227708" cy="818472"/>
          </a:xfrm>
          <a:prstGeom prst="rect">
            <a:avLst/>
          </a:prstGeom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1D9D3530-1178-4048-B165-D7EAAABE3A6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751" y="5266607"/>
            <a:ext cx="1498478" cy="998985"/>
          </a:xfrm>
          <a:prstGeom prst="rect">
            <a:avLst/>
          </a:prstGeom>
        </p:spPr>
      </p:pic>
      <p:pic>
        <p:nvPicPr>
          <p:cNvPr id="14" name="Immagine 13">
            <a:extLst>
              <a:ext uri="{FF2B5EF4-FFF2-40B4-BE49-F238E27FC236}">
                <a16:creationId xmlns:a16="http://schemas.microsoft.com/office/drawing/2014/main" id="{08B5F6F1-916C-4293-820A-72D05ACE6AB4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4449" y="4221631"/>
            <a:ext cx="1483643" cy="989095"/>
          </a:xfrm>
          <a:prstGeom prst="rect">
            <a:avLst/>
          </a:prstGeom>
        </p:spPr>
      </p:pic>
      <p:pic>
        <p:nvPicPr>
          <p:cNvPr id="16" name="Immagine 15">
            <a:extLst>
              <a:ext uri="{FF2B5EF4-FFF2-40B4-BE49-F238E27FC236}">
                <a16:creationId xmlns:a16="http://schemas.microsoft.com/office/drawing/2014/main" id="{42B7C449-92B4-4D33-8CDE-1470AC82BBC7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6577" y="3972579"/>
            <a:ext cx="1974862" cy="1316575"/>
          </a:xfrm>
          <a:prstGeom prst="rect">
            <a:avLst/>
          </a:prstGeom>
        </p:spPr>
      </p:pic>
      <p:pic>
        <p:nvPicPr>
          <p:cNvPr id="23" name="Immagine 22">
            <a:extLst>
              <a:ext uri="{FF2B5EF4-FFF2-40B4-BE49-F238E27FC236}">
                <a16:creationId xmlns:a16="http://schemas.microsoft.com/office/drawing/2014/main" id="{5ECD65AA-CC1F-473A-B649-831D601180E3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888" y="5080106"/>
            <a:ext cx="2200210" cy="1466807"/>
          </a:xfrm>
          <a:prstGeom prst="rect">
            <a:avLst/>
          </a:prstGeom>
        </p:spPr>
      </p:pic>
      <p:pic>
        <p:nvPicPr>
          <p:cNvPr id="18" name="Immagine 17">
            <a:extLst>
              <a:ext uri="{FF2B5EF4-FFF2-40B4-BE49-F238E27FC236}">
                <a16:creationId xmlns:a16="http://schemas.microsoft.com/office/drawing/2014/main" id="{51617E91-DBEF-4C2E-A35A-2196AEDBD44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7732" y="-719843"/>
            <a:ext cx="4708618" cy="3139079"/>
          </a:xfrm>
          <a:prstGeom prst="rect">
            <a:avLst/>
          </a:prstGeom>
        </p:spPr>
      </p:pic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861EC43D-B64D-4E64-A601-761C58FB3060}"/>
              </a:ext>
            </a:extLst>
          </p:cNvPr>
          <p:cNvSpPr txBox="1"/>
          <p:nvPr/>
        </p:nvSpPr>
        <p:spPr>
          <a:xfrm>
            <a:off x="4880004" y="2582786"/>
            <a:ext cx="7200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rgbClr val="0070C0"/>
                </a:solidFill>
              </a:rPr>
              <a:t>C-2S</a:t>
            </a:r>
            <a:endParaRPr lang="it-IT" dirty="0">
              <a:solidFill>
                <a:srgbClr val="FF0000"/>
              </a:solidFill>
            </a:endParaRPr>
          </a:p>
        </p:txBody>
      </p:sp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6194A006-DE50-48C9-9640-6012B88FB8AE}"/>
              </a:ext>
            </a:extLst>
          </p:cNvPr>
          <p:cNvSpPr txBox="1"/>
          <p:nvPr/>
        </p:nvSpPr>
        <p:spPr>
          <a:xfrm>
            <a:off x="2241225" y="2475117"/>
            <a:ext cx="7418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rgbClr val="0070C0"/>
                </a:solidFill>
              </a:rPr>
              <a:t>C-2B</a:t>
            </a:r>
            <a:endParaRPr lang="it-IT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689186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8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80803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olo 1"/>
          <p:cNvSpPr txBox="1">
            <a:spLocks/>
          </p:cNvSpPr>
          <p:nvPr/>
        </p:nvSpPr>
        <p:spPr>
          <a:xfrm>
            <a:off x="827584" y="0"/>
            <a:ext cx="8316416" cy="7647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cy-GB" sz="3200" b="1" dirty="0">
                <a:solidFill>
                  <a:schemeClr val="accent1">
                    <a:lumMod val="75000"/>
                  </a:schemeClr>
                </a:solidFill>
                <a:latin typeface="Arial" charset="0"/>
                <a:cs typeface="Arial" charset="0"/>
              </a:rPr>
              <a:t>AD2x32SP</a:t>
            </a:r>
            <a:endParaRPr kumimoji="0" lang="cy-GB" sz="32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Arial" charset="0"/>
              <a:cs typeface="Arial" charset="0"/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5131839" y="2669668"/>
            <a:ext cx="3053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rgbClr val="0070C0"/>
                </a:solidFill>
              </a:rPr>
              <a:t>Dual 32 </a:t>
            </a:r>
            <a:r>
              <a:rPr lang="it-IT" dirty="0" err="1">
                <a:solidFill>
                  <a:srgbClr val="0070C0"/>
                </a:solidFill>
              </a:rPr>
              <a:t>channels</a:t>
            </a:r>
            <a:r>
              <a:rPr lang="it-IT" dirty="0">
                <a:solidFill>
                  <a:srgbClr val="0070C0"/>
                </a:solidFill>
              </a:rPr>
              <a:t> </a:t>
            </a:r>
            <a:r>
              <a:rPr lang="it-IT" dirty="0" err="1">
                <a:solidFill>
                  <a:srgbClr val="0070C0"/>
                </a:solidFill>
              </a:rPr>
              <a:t>adapter</a:t>
            </a:r>
            <a:endParaRPr lang="it-IT" dirty="0">
              <a:solidFill>
                <a:srgbClr val="0070C0"/>
              </a:solidFill>
            </a:endParaRPr>
          </a:p>
        </p:txBody>
      </p:sp>
      <p:sp>
        <p:nvSpPr>
          <p:cNvPr id="17" name="Rettangolo 16"/>
          <p:cNvSpPr/>
          <p:nvPr/>
        </p:nvSpPr>
        <p:spPr>
          <a:xfrm>
            <a:off x="1179258" y="3608512"/>
            <a:ext cx="12277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dirty="0" err="1">
                <a:solidFill>
                  <a:srgbClr val="0070C0"/>
                </a:solidFill>
              </a:rPr>
              <a:t>Electrodes</a:t>
            </a:r>
            <a:r>
              <a:rPr lang="it-IT" dirty="0">
                <a:solidFill>
                  <a:srgbClr val="0070C0"/>
                </a:solidFill>
              </a:rPr>
              <a:t>: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77D4F994-5D53-4383-952C-C644A09A6CEC}"/>
              </a:ext>
            </a:extLst>
          </p:cNvPr>
          <p:cNvSpPr txBox="1"/>
          <p:nvPr/>
        </p:nvSpPr>
        <p:spPr>
          <a:xfrm>
            <a:off x="5131839" y="3608512"/>
            <a:ext cx="305330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err="1">
                <a:solidFill>
                  <a:srgbClr val="0070C0"/>
                </a:solidFill>
              </a:rPr>
              <a:t>Electrodes</a:t>
            </a:r>
            <a:r>
              <a:rPr lang="it-IT" dirty="0">
                <a:solidFill>
                  <a:srgbClr val="0070C0"/>
                </a:solidFill>
              </a:rPr>
              <a:t>:</a:t>
            </a:r>
          </a:p>
          <a:p>
            <a:pPr marL="285750" indent="-285750">
              <a:buFontTx/>
              <a:buChar char="-"/>
            </a:pPr>
            <a:r>
              <a:rPr lang="it-IT" dirty="0">
                <a:solidFill>
                  <a:srgbClr val="0070C0"/>
                </a:solidFill>
              </a:rPr>
              <a:t>2 x HD10MM0804</a:t>
            </a:r>
          </a:p>
          <a:p>
            <a:pPr marL="285750" indent="-285750">
              <a:buFontTx/>
              <a:buChar char="-"/>
            </a:pPr>
            <a:endParaRPr lang="it-IT" dirty="0">
              <a:solidFill>
                <a:srgbClr val="0070C0"/>
              </a:solidFill>
            </a:endParaRPr>
          </a:p>
          <a:p>
            <a:r>
              <a:rPr lang="it-IT" dirty="0" err="1">
                <a:solidFill>
                  <a:srgbClr val="0070C0"/>
                </a:solidFill>
              </a:rPr>
              <a:t>Recording</a:t>
            </a:r>
            <a:r>
              <a:rPr lang="it-IT" dirty="0">
                <a:solidFill>
                  <a:srgbClr val="0070C0"/>
                </a:solidFill>
              </a:rPr>
              <a:t> </a:t>
            </a:r>
            <a:r>
              <a:rPr lang="it-IT" dirty="0" err="1">
                <a:solidFill>
                  <a:srgbClr val="0070C0"/>
                </a:solidFill>
              </a:rPr>
              <a:t>Modalities</a:t>
            </a:r>
            <a:r>
              <a:rPr lang="it-IT" dirty="0">
                <a:solidFill>
                  <a:srgbClr val="0070C0"/>
                </a:solidFill>
              </a:rPr>
              <a:t>: </a:t>
            </a:r>
          </a:p>
          <a:p>
            <a:pPr marL="285750" indent="-285750">
              <a:buFontTx/>
              <a:buChar char="-"/>
            </a:pPr>
            <a:r>
              <a:rPr lang="it-IT" dirty="0" err="1">
                <a:solidFill>
                  <a:srgbClr val="0070C0"/>
                </a:solidFill>
              </a:rPr>
              <a:t>Monopolar</a:t>
            </a:r>
            <a:endParaRPr lang="it-IT" dirty="0">
              <a:solidFill>
                <a:srgbClr val="0070C0"/>
              </a:solidFill>
            </a:endParaRPr>
          </a:p>
          <a:p>
            <a:endParaRPr lang="it-IT" dirty="0">
              <a:solidFill>
                <a:srgbClr val="0070C0"/>
              </a:solidFill>
            </a:endParaRPr>
          </a:p>
          <a:p>
            <a:r>
              <a:rPr lang="it-IT" dirty="0" err="1">
                <a:solidFill>
                  <a:srgbClr val="0070C0"/>
                </a:solidFill>
              </a:rPr>
              <a:t>Auxiliary</a:t>
            </a:r>
            <a:r>
              <a:rPr lang="it-IT" dirty="0">
                <a:solidFill>
                  <a:srgbClr val="0070C0"/>
                </a:solidFill>
              </a:rPr>
              <a:t> </a:t>
            </a:r>
            <a:r>
              <a:rPr lang="it-IT" dirty="0" err="1">
                <a:solidFill>
                  <a:srgbClr val="0070C0"/>
                </a:solidFill>
              </a:rPr>
              <a:t>channels</a:t>
            </a:r>
            <a:r>
              <a:rPr lang="it-IT" dirty="0">
                <a:solidFill>
                  <a:srgbClr val="0070C0"/>
                </a:solidFill>
              </a:rPr>
              <a:t>:</a:t>
            </a:r>
          </a:p>
          <a:p>
            <a:r>
              <a:rPr lang="it-IT" dirty="0">
                <a:solidFill>
                  <a:srgbClr val="0070C0"/>
                </a:solidFill>
              </a:rPr>
              <a:t>2 AUX-IN</a:t>
            </a:r>
          </a:p>
        </p:txBody>
      </p:sp>
      <p:pic>
        <p:nvPicPr>
          <p:cNvPr id="7" name="Immagine 6" descr="Immagine che contiene testo&#10;&#10;Descrizione generata automaticamente">
            <a:extLst>
              <a:ext uri="{FF2B5EF4-FFF2-40B4-BE49-F238E27FC236}">
                <a16:creationId xmlns:a16="http://schemas.microsoft.com/office/drawing/2014/main" id="{45EAE38A-66E1-74CE-3B0C-35381F7DBF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4320000" cy="2880000"/>
          </a:xfrm>
          <a:prstGeom prst="rect">
            <a:avLst/>
          </a:prstGeom>
        </p:spPr>
      </p:pic>
      <p:pic>
        <p:nvPicPr>
          <p:cNvPr id="9" name="Immagine 8" descr="Immagine che contiene testo&#10;&#10;Descrizione generata automaticamente">
            <a:extLst>
              <a:ext uri="{FF2B5EF4-FFF2-40B4-BE49-F238E27FC236}">
                <a16:creationId xmlns:a16="http://schemas.microsoft.com/office/drawing/2014/main" id="{3BAA6F95-9B2E-1388-3154-8728C327E5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019" y="3861048"/>
            <a:ext cx="3240000" cy="21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571321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8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80803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olo 1"/>
          <p:cNvSpPr txBox="1">
            <a:spLocks/>
          </p:cNvSpPr>
          <p:nvPr/>
        </p:nvSpPr>
        <p:spPr>
          <a:xfrm>
            <a:off x="827584" y="0"/>
            <a:ext cx="8316416" cy="7647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cy-GB" sz="3200" b="1" dirty="0">
                <a:solidFill>
                  <a:schemeClr val="accent1">
                    <a:lumMod val="75000"/>
                  </a:schemeClr>
                </a:solidFill>
                <a:latin typeface="Arial" charset="0"/>
                <a:cs typeface="Arial" charset="0"/>
              </a:rPr>
              <a:t>AD1x64SP</a:t>
            </a:r>
            <a:endParaRPr kumimoji="0" lang="cy-GB" sz="32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Arial" charset="0"/>
              <a:cs typeface="Arial" charset="0"/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6165628" y="2107796"/>
            <a:ext cx="25984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rgbClr val="0070C0"/>
                </a:solidFill>
              </a:rPr>
              <a:t>64 </a:t>
            </a:r>
            <a:r>
              <a:rPr lang="it-IT" dirty="0" err="1">
                <a:solidFill>
                  <a:srgbClr val="0070C0"/>
                </a:solidFill>
              </a:rPr>
              <a:t>channels</a:t>
            </a:r>
            <a:r>
              <a:rPr lang="it-IT" dirty="0">
                <a:solidFill>
                  <a:srgbClr val="0070C0"/>
                </a:solidFill>
              </a:rPr>
              <a:t> </a:t>
            </a:r>
            <a:r>
              <a:rPr lang="it-IT" dirty="0" err="1">
                <a:solidFill>
                  <a:srgbClr val="0070C0"/>
                </a:solidFill>
              </a:rPr>
              <a:t>adapter</a:t>
            </a:r>
            <a:endParaRPr lang="it-IT" dirty="0">
              <a:solidFill>
                <a:srgbClr val="0070C0"/>
              </a:solidFill>
            </a:endParaRPr>
          </a:p>
        </p:txBody>
      </p:sp>
      <p:sp>
        <p:nvSpPr>
          <p:cNvPr id="17" name="Rettangolo 16"/>
          <p:cNvSpPr/>
          <p:nvPr/>
        </p:nvSpPr>
        <p:spPr>
          <a:xfrm>
            <a:off x="1037710" y="2575595"/>
            <a:ext cx="12277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dirty="0" err="1">
                <a:solidFill>
                  <a:srgbClr val="0070C0"/>
                </a:solidFill>
              </a:rPr>
              <a:t>Electrodes</a:t>
            </a:r>
            <a:r>
              <a:rPr lang="it-IT" dirty="0">
                <a:solidFill>
                  <a:srgbClr val="0070C0"/>
                </a:solidFill>
              </a:rPr>
              <a:t>:</a:t>
            </a: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26E51809-7C29-447E-B7D1-348803ECA15D}"/>
              </a:ext>
            </a:extLst>
          </p:cNvPr>
          <p:cNvSpPr txBox="1"/>
          <p:nvPr/>
        </p:nvSpPr>
        <p:spPr>
          <a:xfrm>
            <a:off x="6165628" y="2787965"/>
            <a:ext cx="259840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err="1">
                <a:solidFill>
                  <a:srgbClr val="0070C0"/>
                </a:solidFill>
              </a:rPr>
              <a:t>Electrodes</a:t>
            </a:r>
            <a:r>
              <a:rPr lang="it-IT" dirty="0">
                <a:solidFill>
                  <a:srgbClr val="0070C0"/>
                </a:solidFill>
              </a:rPr>
              <a:t>:</a:t>
            </a:r>
          </a:p>
          <a:p>
            <a:pPr marL="285750" indent="-285750">
              <a:buFontTx/>
              <a:buChar char="-"/>
            </a:pPr>
            <a:r>
              <a:rPr lang="it-IT" dirty="0">
                <a:solidFill>
                  <a:srgbClr val="0070C0"/>
                </a:solidFill>
              </a:rPr>
              <a:t>HD10MM0808</a:t>
            </a:r>
          </a:p>
          <a:p>
            <a:pPr marL="285750" indent="-285750">
              <a:buFontTx/>
              <a:buChar char="-"/>
            </a:pPr>
            <a:r>
              <a:rPr lang="it-IT" dirty="0">
                <a:solidFill>
                  <a:srgbClr val="0070C0"/>
                </a:solidFill>
              </a:rPr>
              <a:t>HD08MM1305</a:t>
            </a:r>
          </a:p>
          <a:p>
            <a:pPr marL="285750" indent="-285750">
              <a:buFontTx/>
              <a:buChar char="-"/>
            </a:pPr>
            <a:r>
              <a:rPr lang="it-IT" dirty="0">
                <a:solidFill>
                  <a:srgbClr val="0070C0"/>
                </a:solidFill>
              </a:rPr>
              <a:t>HD04MM1305</a:t>
            </a:r>
          </a:p>
          <a:p>
            <a:endParaRPr lang="it-IT" dirty="0">
              <a:solidFill>
                <a:srgbClr val="0070C0"/>
              </a:solidFill>
            </a:endParaRPr>
          </a:p>
          <a:p>
            <a:r>
              <a:rPr lang="it-IT" dirty="0" err="1">
                <a:solidFill>
                  <a:srgbClr val="0070C0"/>
                </a:solidFill>
              </a:rPr>
              <a:t>Recording</a:t>
            </a:r>
            <a:r>
              <a:rPr lang="it-IT" dirty="0">
                <a:solidFill>
                  <a:srgbClr val="0070C0"/>
                </a:solidFill>
              </a:rPr>
              <a:t> </a:t>
            </a:r>
            <a:r>
              <a:rPr lang="it-IT" dirty="0" err="1">
                <a:solidFill>
                  <a:srgbClr val="0070C0"/>
                </a:solidFill>
              </a:rPr>
              <a:t>Modalities</a:t>
            </a:r>
            <a:r>
              <a:rPr lang="it-IT" dirty="0">
                <a:solidFill>
                  <a:srgbClr val="0070C0"/>
                </a:solidFill>
              </a:rPr>
              <a:t>: </a:t>
            </a:r>
          </a:p>
          <a:p>
            <a:pPr marL="285750" indent="-285750">
              <a:buFontTx/>
              <a:buChar char="-"/>
            </a:pPr>
            <a:r>
              <a:rPr lang="it-IT" dirty="0" err="1">
                <a:solidFill>
                  <a:srgbClr val="0070C0"/>
                </a:solidFill>
              </a:rPr>
              <a:t>Monopolar</a:t>
            </a:r>
            <a:endParaRPr lang="it-IT" dirty="0">
              <a:solidFill>
                <a:srgbClr val="0070C0"/>
              </a:solidFill>
            </a:endParaRPr>
          </a:p>
          <a:p>
            <a:endParaRPr lang="it-IT" dirty="0">
              <a:solidFill>
                <a:srgbClr val="0070C0"/>
              </a:solidFill>
            </a:endParaRPr>
          </a:p>
          <a:p>
            <a:r>
              <a:rPr lang="it-IT" dirty="0" err="1">
                <a:solidFill>
                  <a:srgbClr val="0070C0"/>
                </a:solidFill>
              </a:rPr>
              <a:t>Auxiliary</a:t>
            </a:r>
            <a:r>
              <a:rPr lang="it-IT" dirty="0">
                <a:solidFill>
                  <a:srgbClr val="0070C0"/>
                </a:solidFill>
              </a:rPr>
              <a:t> </a:t>
            </a:r>
            <a:r>
              <a:rPr lang="it-IT" dirty="0" err="1">
                <a:solidFill>
                  <a:srgbClr val="0070C0"/>
                </a:solidFill>
              </a:rPr>
              <a:t>channels</a:t>
            </a:r>
            <a:r>
              <a:rPr lang="it-IT" dirty="0">
                <a:solidFill>
                  <a:srgbClr val="0070C0"/>
                </a:solidFill>
              </a:rPr>
              <a:t>:</a:t>
            </a:r>
          </a:p>
          <a:p>
            <a:r>
              <a:rPr lang="it-IT" dirty="0">
                <a:solidFill>
                  <a:srgbClr val="0070C0"/>
                </a:solidFill>
              </a:rPr>
              <a:t>2 AUX-IN</a:t>
            </a:r>
          </a:p>
        </p:txBody>
      </p:sp>
      <p:pic>
        <p:nvPicPr>
          <p:cNvPr id="6" name="Immagine 5" descr="Immagine che contiene testo&#10;&#10;Descrizione generata automaticamente">
            <a:extLst>
              <a:ext uri="{FF2B5EF4-FFF2-40B4-BE49-F238E27FC236}">
                <a16:creationId xmlns:a16="http://schemas.microsoft.com/office/drawing/2014/main" id="{FD869272-2F61-B32C-2C93-0B28254428D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3329" t="29369" r="13329" b="20625"/>
          <a:stretch/>
        </p:blipFill>
        <p:spPr>
          <a:xfrm>
            <a:off x="611560" y="356130"/>
            <a:ext cx="6480000" cy="2160240"/>
          </a:xfrm>
          <a:prstGeom prst="rect">
            <a:avLst/>
          </a:prstGeom>
        </p:spPr>
      </p:pic>
      <p:pic>
        <p:nvPicPr>
          <p:cNvPr id="8" name="Immagine 7" descr="Immagine che contiene testo, chitarra&#10;&#10;Descrizione generata automaticamente">
            <a:extLst>
              <a:ext uri="{FF2B5EF4-FFF2-40B4-BE49-F238E27FC236}">
                <a16:creationId xmlns:a16="http://schemas.microsoft.com/office/drawing/2014/main" id="{01080892-B93F-37BD-9B94-49C9BCE3294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0125" y="5270250"/>
            <a:ext cx="1620000" cy="1080000"/>
          </a:xfrm>
          <a:prstGeom prst="rect">
            <a:avLst/>
          </a:prstGeom>
        </p:spPr>
      </p:pic>
      <p:pic>
        <p:nvPicPr>
          <p:cNvPr id="10" name="Immagine 9" descr="Immagine che contiene testo&#10;&#10;Descrizione generata automaticamente">
            <a:extLst>
              <a:ext uri="{FF2B5EF4-FFF2-40B4-BE49-F238E27FC236}">
                <a16:creationId xmlns:a16="http://schemas.microsoft.com/office/drawing/2014/main" id="{4F24B01C-51E8-79AD-219C-8D50C2288B5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3305" y="3809625"/>
            <a:ext cx="3240000" cy="2160000"/>
          </a:xfrm>
          <a:prstGeom prst="rect">
            <a:avLst/>
          </a:prstGeom>
        </p:spPr>
      </p:pic>
      <p:pic>
        <p:nvPicPr>
          <p:cNvPr id="18" name="Immagine 17" descr="Immagine che contiene testo, tornitore, utensile da cucina&#10;&#10;Descrizione generata automaticamente">
            <a:extLst>
              <a:ext uri="{FF2B5EF4-FFF2-40B4-BE49-F238E27FC236}">
                <a16:creationId xmlns:a16="http://schemas.microsoft.com/office/drawing/2014/main" id="{F6953978-E348-9317-C8E7-AFAA77B269A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1678" y="2349000"/>
            <a:ext cx="3240000" cy="21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455516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8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80803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olo 1"/>
          <p:cNvSpPr txBox="1">
            <a:spLocks/>
          </p:cNvSpPr>
          <p:nvPr/>
        </p:nvSpPr>
        <p:spPr>
          <a:xfrm>
            <a:off x="827584" y="0"/>
            <a:ext cx="8316416" cy="7647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cy-GB" sz="3200" b="1" dirty="0">
                <a:solidFill>
                  <a:schemeClr val="accent1">
                    <a:lumMod val="75000"/>
                  </a:schemeClr>
                </a:solidFill>
                <a:latin typeface="Arial" charset="0"/>
                <a:cs typeface="Arial" charset="0"/>
              </a:rPr>
              <a:t>EEG-CapSP</a:t>
            </a:r>
            <a:endParaRPr kumimoji="0" lang="cy-GB" sz="32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Arial" charset="0"/>
              <a:cs typeface="Arial" charset="0"/>
            </a:endParaRPr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489CA12A-2368-45F1-98EF-7AF58FFD31F4}"/>
              </a:ext>
            </a:extLst>
          </p:cNvPr>
          <p:cNvSpPr/>
          <p:nvPr/>
        </p:nvSpPr>
        <p:spPr>
          <a:xfrm>
            <a:off x="4806028" y="1997839"/>
            <a:ext cx="3813736" cy="286232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dirty="0">
                <a:solidFill>
                  <a:srgbClr val="0070C0"/>
                </a:solidFill>
              </a:rPr>
              <a:t>Cap for </a:t>
            </a:r>
            <a:r>
              <a:rPr lang="it-IT" dirty="0" err="1">
                <a:solidFill>
                  <a:srgbClr val="0070C0"/>
                </a:solidFill>
              </a:rPr>
              <a:t>Electroencephalography</a:t>
            </a:r>
            <a:r>
              <a:rPr lang="it-IT" dirty="0">
                <a:solidFill>
                  <a:srgbClr val="0070C0"/>
                </a:solidFill>
              </a:rPr>
              <a:t>:</a:t>
            </a:r>
          </a:p>
          <a:p>
            <a:pPr marL="285750" indent="-285750">
              <a:buFontTx/>
              <a:buChar char="-"/>
            </a:pPr>
            <a:r>
              <a:rPr lang="it-IT" dirty="0">
                <a:solidFill>
                  <a:srgbClr val="0070C0"/>
                </a:solidFill>
              </a:rPr>
              <a:t>with 20 </a:t>
            </a:r>
            <a:r>
              <a:rPr lang="it-IT" dirty="0" err="1">
                <a:solidFill>
                  <a:srgbClr val="0070C0"/>
                </a:solidFill>
              </a:rPr>
              <a:t>channels</a:t>
            </a:r>
            <a:endParaRPr lang="it-IT" dirty="0">
              <a:solidFill>
                <a:srgbClr val="0070C0"/>
              </a:solidFill>
            </a:endParaRPr>
          </a:p>
          <a:p>
            <a:pPr marL="285750" indent="-285750">
              <a:buFontTx/>
              <a:buChar char="-"/>
            </a:pPr>
            <a:r>
              <a:rPr lang="it-IT" dirty="0">
                <a:solidFill>
                  <a:srgbClr val="0070C0"/>
                </a:solidFill>
              </a:rPr>
              <a:t>with 64 </a:t>
            </a:r>
            <a:r>
              <a:rPr lang="it-IT" dirty="0" err="1">
                <a:solidFill>
                  <a:srgbClr val="0070C0"/>
                </a:solidFill>
              </a:rPr>
              <a:t>channels</a:t>
            </a:r>
            <a:endParaRPr lang="it-IT" dirty="0">
              <a:solidFill>
                <a:srgbClr val="0070C0"/>
              </a:solidFill>
            </a:endParaRPr>
          </a:p>
          <a:p>
            <a:pPr marL="285750" indent="-285750">
              <a:buFontTx/>
              <a:buChar char="-"/>
            </a:pPr>
            <a:endParaRPr lang="it-IT" dirty="0">
              <a:solidFill>
                <a:srgbClr val="0070C0"/>
              </a:solidFill>
            </a:endParaRPr>
          </a:p>
          <a:p>
            <a:r>
              <a:rPr lang="it-IT" dirty="0">
                <a:solidFill>
                  <a:srgbClr val="0070C0"/>
                </a:solidFill>
              </a:rPr>
              <a:t>Note:</a:t>
            </a:r>
          </a:p>
          <a:p>
            <a:r>
              <a:rPr lang="it-IT" dirty="0">
                <a:solidFill>
                  <a:srgbClr val="0070C0"/>
                </a:solidFill>
              </a:rPr>
              <a:t>Direct connection </a:t>
            </a:r>
            <a:r>
              <a:rPr lang="it-IT" dirty="0" err="1">
                <a:solidFill>
                  <a:srgbClr val="0070C0"/>
                </a:solidFill>
              </a:rPr>
              <a:t>between</a:t>
            </a:r>
            <a:r>
              <a:rPr lang="it-IT" dirty="0">
                <a:solidFill>
                  <a:srgbClr val="0070C0"/>
                </a:solidFill>
              </a:rPr>
              <a:t> Cap </a:t>
            </a:r>
          </a:p>
          <a:p>
            <a:r>
              <a:rPr lang="it-IT" dirty="0">
                <a:solidFill>
                  <a:srgbClr val="0070C0"/>
                </a:solidFill>
              </a:rPr>
              <a:t>and AD64EEGSE </a:t>
            </a:r>
            <a:r>
              <a:rPr lang="it-IT" dirty="0" err="1">
                <a:solidFill>
                  <a:srgbClr val="0070C0"/>
                </a:solidFill>
              </a:rPr>
              <a:t>adapter</a:t>
            </a:r>
            <a:r>
              <a:rPr lang="it-IT" dirty="0">
                <a:solidFill>
                  <a:srgbClr val="0070C0"/>
                </a:solidFill>
              </a:rPr>
              <a:t> </a:t>
            </a:r>
            <a:r>
              <a:rPr lang="it-IT" dirty="0" err="1">
                <a:solidFill>
                  <a:srgbClr val="0070C0"/>
                </a:solidFill>
              </a:rPr>
              <a:t>without</a:t>
            </a:r>
            <a:r>
              <a:rPr lang="it-IT" dirty="0">
                <a:solidFill>
                  <a:srgbClr val="0070C0"/>
                </a:solidFill>
              </a:rPr>
              <a:t> </a:t>
            </a:r>
            <a:r>
              <a:rPr lang="it-IT" dirty="0" err="1">
                <a:solidFill>
                  <a:srgbClr val="0070C0"/>
                </a:solidFill>
              </a:rPr>
              <a:t>cable</a:t>
            </a:r>
            <a:endParaRPr lang="it-IT" dirty="0">
              <a:solidFill>
                <a:srgbClr val="0070C0"/>
              </a:solidFill>
            </a:endParaRPr>
          </a:p>
          <a:p>
            <a:pPr marL="285750" indent="-285750">
              <a:buFontTx/>
              <a:buChar char="-"/>
            </a:pPr>
            <a:endParaRPr lang="it-IT" dirty="0">
              <a:solidFill>
                <a:srgbClr val="0070C0"/>
              </a:solidFill>
            </a:endParaRPr>
          </a:p>
          <a:p>
            <a:endParaRPr lang="it-IT" dirty="0">
              <a:solidFill>
                <a:srgbClr val="0070C0"/>
              </a:solidFill>
            </a:endParaRPr>
          </a:p>
          <a:p>
            <a:endParaRPr lang="it-IT" dirty="0">
              <a:solidFill>
                <a:srgbClr val="0070C0"/>
              </a:solidFill>
            </a:endParaRP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0446FABD-08D5-47D4-8CA8-498B262E2B4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0761" y="1520788"/>
            <a:ext cx="2862318" cy="38164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16672216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8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80803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itolo 1"/>
          <p:cNvSpPr txBox="1">
            <a:spLocks/>
          </p:cNvSpPr>
          <p:nvPr/>
        </p:nvSpPr>
        <p:spPr>
          <a:xfrm>
            <a:off x="827584" y="0"/>
            <a:ext cx="8316416" cy="7647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MuoviPro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00D24A6A-2DE3-4F98-B8A8-3A70B60163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73240" y="1340768"/>
            <a:ext cx="5425104" cy="51770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66777129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8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80803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itolo 1"/>
          <p:cNvSpPr txBox="1">
            <a:spLocks/>
          </p:cNvSpPr>
          <p:nvPr/>
        </p:nvSpPr>
        <p:spPr>
          <a:xfrm>
            <a:off x="827584" y="0"/>
            <a:ext cx="8316416" cy="7647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MuoviPro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E5D713BC-C1B2-48A2-BB8C-D9580502F873}"/>
              </a:ext>
            </a:extLst>
          </p:cNvPr>
          <p:cNvSpPr txBox="1"/>
          <p:nvPr/>
        </p:nvSpPr>
        <p:spPr>
          <a:xfrm>
            <a:off x="776434" y="699075"/>
            <a:ext cx="9577064" cy="6186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it-IT" sz="1800" b="0" u="none" strike="noStrike" baseline="0" dirty="0" err="1">
                <a:solidFill>
                  <a:srgbClr val="0070C0"/>
                </a:solidFill>
                <a:latin typeface="ITCErasStd-Demi"/>
              </a:rPr>
              <a:t>MuoviPro</a:t>
            </a:r>
            <a:r>
              <a:rPr lang="it-IT" dirty="0">
                <a:solidFill>
                  <a:srgbClr val="0070C0"/>
                </a:solidFill>
                <a:latin typeface="ITCErasStd-Demi"/>
              </a:rPr>
              <a:t>		</a:t>
            </a:r>
            <a:r>
              <a:rPr lang="it-IT" sz="1800" b="0" u="none" strike="noStrike" baseline="0" dirty="0">
                <a:solidFill>
                  <a:srgbClr val="0070C0"/>
                </a:solidFill>
                <a:latin typeface="ITCErasStd-Book"/>
              </a:rPr>
              <a:t>Class: I BF</a:t>
            </a:r>
          </a:p>
          <a:p>
            <a:pPr algn="l"/>
            <a:r>
              <a:rPr lang="en-US" sz="1800" b="0" u="none" strike="noStrike" baseline="0" dirty="0">
                <a:solidFill>
                  <a:srgbClr val="0070C0"/>
                </a:solidFill>
                <a:latin typeface="ITCErasStd-Book"/>
              </a:rPr>
              <a:t>		Total number of channels: 132</a:t>
            </a:r>
          </a:p>
          <a:p>
            <a:pPr algn="l"/>
            <a:r>
              <a:rPr lang="en-US" sz="1800" b="0" u="none" strike="noStrike" baseline="0" dirty="0">
                <a:solidFill>
                  <a:srgbClr val="0070C0"/>
                </a:solidFill>
                <a:latin typeface="ITCErasStd-Book"/>
              </a:rPr>
              <a:t>		Max. number of probes: Up to 4 </a:t>
            </a:r>
            <a:r>
              <a:rPr lang="en-US" sz="1800" b="0" u="none" strike="noStrike" baseline="0" dirty="0" err="1">
                <a:solidFill>
                  <a:srgbClr val="0070C0"/>
                </a:solidFill>
                <a:latin typeface="ITCErasStd-Book"/>
              </a:rPr>
              <a:t>Muovi</a:t>
            </a:r>
            <a:r>
              <a:rPr lang="en-US" sz="1800" b="0" u="none" strike="noStrike" baseline="0" dirty="0">
                <a:solidFill>
                  <a:srgbClr val="0070C0"/>
                </a:solidFill>
                <a:latin typeface="ITCErasStd-Book"/>
              </a:rPr>
              <a:t>, 2 Muovi+,10 Due+</a:t>
            </a:r>
          </a:p>
          <a:p>
            <a:pPr algn="l"/>
            <a:r>
              <a:rPr lang="it-IT" sz="1800" b="0" u="none" strike="noStrike" baseline="0" dirty="0">
                <a:solidFill>
                  <a:srgbClr val="0070C0"/>
                </a:solidFill>
                <a:latin typeface="ITCErasStd-Demi"/>
              </a:rPr>
              <a:t>Muovi probe</a:t>
            </a:r>
          </a:p>
          <a:p>
            <a:pPr algn="l"/>
            <a:r>
              <a:rPr lang="en-US" sz="1800" b="0" u="none" strike="noStrike" baseline="0" dirty="0">
                <a:solidFill>
                  <a:srgbClr val="0070C0"/>
                </a:solidFill>
                <a:latin typeface="ITCErasStd-Book"/>
              </a:rPr>
              <a:t>	Functions: Acquisition of 32 EMG or EEG signals</a:t>
            </a:r>
          </a:p>
          <a:p>
            <a:pPr algn="l"/>
            <a:r>
              <a:rPr lang="it-IT" sz="1800" b="0" u="none" strike="noStrike" baseline="0" dirty="0">
                <a:solidFill>
                  <a:srgbClr val="0070C0"/>
                </a:solidFill>
                <a:latin typeface="ITCErasStd-Book"/>
              </a:rPr>
              <a:t>	</a:t>
            </a:r>
            <a:r>
              <a:rPr lang="it-IT" sz="1800" b="0" u="none" strike="noStrike" baseline="0" dirty="0" err="1">
                <a:solidFill>
                  <a:srgbClr val="0070C0"/>
                </a:solidFill>
                <a:latin typeface="ITCErasStd-Book"/>
              </a:rPr>
              <a:t>Bandwidth</a:t>
            </a:r>
            <a:r>
              <a:rPr lang="it-IT" sz="1800" b="0" u="none" strike="noStrike" baseline="0" dirty="0">
                <a:solidFill>
                  <a:srgbClr val="0070C0"/>
                </a:solidFill>
                <a:latin typeface="ITCErasStd-Book"/>
              </a:rPr>
              <a:t>: 10 – 500 Hz</a:t>
            </a:r>
          </a:p>
          <a:p>
            <a:pPr algn="l"/>
            <a:r>
              <a:rPr lang="en-US" sz="1800" b="0" u="none" strike="noStrike" baseline="0" dirty="0">
                <a:solidFill>
                  <a:srgbClr val="0070C0"/>
                </a:solidFill>
                <a:latin typeface="ITCErasStd-Book"/>
              </a:rPr>
              <a:t>	Sampling frequency: 500 or 2000 Hz</a:t>
            </a:r>
          </a:p>
          <a:p>
            <a:pPr algn="l"/>
            <a:r>
              <a:rPr lang="it-IT" sz="1800" b="0" u="none" strike="noStrike" baseline="0" dirty="0">
                <a:solidFill>
                  <a:srgbClr val="0070C0"/>
                </a:solidFill>
                <a:latin typeface="ITCErasStd-Book"/>
              </a:rPr>
              <a:t>	</a:t>
            </a:r>
            <a:r>
              <a:rPr lang="it-IT" sz="1800" b="0" u="none" strike="noStrike" baseline="0" dirty="0" err="1">
                <a:solidFill>
                  <a:srgbClr val="0070C0"/>
                </a:solidFill>
                <a:latin typeface="ITCErasStd-Book"/>
              </a:rPr>
              <a:t>Noise</a:t>
            </a:r>
            <a:r>
              <a:rPr lang="it-IT" sz="1800" b="0" u="none" strike="noStrike" baseline="0" dirty="0">
                <a:solidFill>
                  <a:srgbClr val="0070C0"/>
                </a:solidFill>
                <a:latin typeface="ITCErasStd-Book"/>
              </a:rPr>
              <a:t> &lt; 4 </a:t>
            </a:r>
            <a:r>
              <a:rPr lang="el-GR" sz="1800" b="0" u="none" strike="noStrike" baseline="0" dirty="0">
                <a:solidFill>
                  <a:srgbClr val="0070C0"/>
                </a:solidFill>
                <a:latin typeface="ITCErasStd-Book"/>
              </a:rPr>
              <a:t>μ</a:t>
            </a:r>
            <a:r>
              <a:rPr lang="it-IT" sz="1800" b="0" u="none" strike="noStrike" baseline="0" dirty="0">
                <a:solidFill>
                  <a:srgbClr val="0070C0"/>
                </a:solidFill>
                <a:latin typeface="ITCErasStd-Book"/>
              </a:rPr>
              <a:t>V</a:t>
            </a:r>
            <a:r>
              <a:rPr lang="it-IT" sz="800" b="0" u="none" strike="noStrike" baseline="0" dirty="0">
                <a:solidFill>
                  <a:srgbClr val="0070C0"/>
                </a:solidFill>
                <a:latin typeface="ITCErasStd-Book"/>
              </a:rPr>
              <a:t>RMS</a:t>
            </a:r>
          </a:p>
          <a:p>
            <a:pPr algn="l"/>
            <a:r>
              <a:rPr lang="en-US" sz="1800" b="0" u="none" strike="noStrike" baseline="0" dirty="0">
                <a:solidFill>
                  <a:srgbClr val="0070C0"/>
                </a:solidFill>
                <a:latin typeface="ITCErasStd-Book"/>
              </a:rPr>
              <a:t>	Power supply: Battery LiPo 3,7 V</a:t>
            </a:r>
          </a:p>
          <a:p>
            <a:pPr algn="l"/>
            <a:r>
              <a:rPr lang="it-IT" sz="1800" b="0" u="none" strike="noStrike" baseline="0" dirty="0">
                <a:solidFill>
                  <a:srgbClr val="0070C0"/>
                </a:solidFill>
                <a:latin typeface="ITCErasStd-Book"/>
              </a:rPr>
              <a:t>	</a:t>
            </a:r>
            <a:r>
              <a:rPr lang="it-IT" sz="1800" b="0" u="none" strike="noStrike" baseline="0" dirty="0" err="1">
                <a:solidFill>
                  <a:srgbClr val="0070C0"/>
                </a:solidFill>
                <a:latin typeface="ITCErasStd-Book"/>
              </a:rPr>
              <a:t>Battery</a:t>
            </a:r>
            <a:r>
              <a:rPr lang="it-IT" sz="1800" b="0" u="none" strike="noStrike" baseline="0" dirty="0">
                <a:solidFill>
                  <a:srgbClr val="0070C0"/>
                </a:solidFill>
                <a:latin typeface="ITCErasStd-Book"/>
              </a:rPr>
              <a:t> life times: Power on- 4 hours </a:t>
            </a:r>
            <a:r>
              <a:rPr lang="it-IT" sz="1800" b="0" u="none" strike="noStrike" baseline="0" dirty="0" err="1">
                <a:solidFill>
                  <a:srgbClr val="0070C0"/>
                </a:solidFill>
                <a:latin typeface="ITCErasStd-Book"/>
              </a:rPr>
              <a:t>Continuous</a:t>
            </a:r>
            <a:r>
              <a:rPr lang="it-IT" sz="1800" b="0" u="none" strike="noStrike" baseline="0" dirty="0">
                <a:solidFill>
                  <a:srgbClr val="0070C0"/>
                </a:solidFill>
                <a:latin typeface="ITCErasStd-Book"/>
              </a:rPr>
              <a:t> transmission- 2 hours</a:t>
            </a:r>
          </a:p>
          <a:p>
            <a:pPr algn="l"/>
            <a:r>
              <a:rPr lang="it-IT" sz="1800" b="0" u="none" strike="noStrike" baseline="0" dirty="0">
                <a:solidFill>
                  <a:srgbClr val="0070C0"/>
                </a:solidFill>
                <a:latin typeface="ITCErasStd-Book"/>
              </a:rPr>
              <a:t>	IMU </a:t>
            </a:r>
            <a:r>
              <a:rPr lang="it-IT" sz="1800" b="0" u="none" strike="noStrike" baseline="0" dirty="0" err="1">
                <a:solidFill>
                  <a:srgbClr val="0070C0"/>
                </a:solidFill>
                <a:latin typeface="ITCErasStd-Book"/>
              </a:rPr>
              <a:t>Integrated</a:t>
            </a:r>
            <a:r>
              <a:rPr lang="it-IT" sz="1800" b="0" u="none" strike="noStrike" baseline="0" dirty="0">
                <a:solidFill>
                  <a:srgbClr val="0070C0"/>
                </a:solidFill>
                <a:latin typeface="ITCErasStd-Book"/>
              </a:rPr>
              <a:t> </a:t>
            </a:r>
            <a:r>
              <a:rPr lang="it-IT" sz="1800" b="0" u="none" strike="noStrike" baseline="0" dirty="0" err="1">
                <a:solidFill>
                  <a:srgbClr val="0070C0"/>
                </a:solidFill>
                <a:latin typeface="ITCErasStd-Book"/>
              </a:rPr>
              <a:t>inertial</a:t>
            </a:r>
            <a:r>
              <a:rPr lang="it-IT" sz="1800" b="0" u="none" strike="noStrike" baseline="0" dirty="0">
                <a:solidFill>
                  <a:srgbClr val="0070C0"/>
                </a:solidFill>
                <a:latin typeface="ITCErasStd-Book"/>
              </a:rPr>
              <a:t> </a:t>
            </a:r>
            <a:r>
              <a:rPr lang="it-IT" sz="1800" b="0" u="none" strike="noStrike" baseline="0" dirty="0" err="1">
                <a:solidFill>
                  <a:srgbClr val="0070C0"/>
                </a:solidFill>
                <a:latin typeface="ITCErasStd-Book"/>
              </a:rPr>
              <a:t>sensor</a:t>
            </a:r>
            <a:endParaRPr lang="it-IT" sz="1800" b="0" u="none" strike="noStrike" baseline="0" dirty="0">
              <a:solidFill>
                <a:srgbClr val="0070C0"/>
              </a:solidFill>
              <a:latin typeface="ITCErasStd-Book"/>
            </a:endParaRPr>
          </a:p>
          <a:p>
            <a:pPr algn="l"/>
            <a:r>
              <a:rPr lang="en-US" sz="1800" b="0" u="none" strike="noStrike" baseline="0" dirty="0">
                <a:solidFill>
                  <a:srgbClr val="0070C0"/>
                </a:solidFill>
                <a:latin typeface="ITCErasStd-Book"/>
              </a:rPr>
              <a:t>	Resolution 16 or 24 bit</a:t>
            </a:r>
          </a:p>
          <a:p>
            <a:pPr algn="l"/>
            <a:r>
              <a:rPr lang="en-US" sz="1800" b="0" u="none" strike="noStrike" baseline="0" dirty="0">
                <a:solidFill>
                  <a:srgbClr val="0070C0"/>
                </a:solidFill>
                <a:latin typeface="ITCErasStd-Book"/>
              </a:rPr>
              <a:t>	Data transfer to PC </a:t>
            </a:r>
            <a:r>
              <a:rPr lang="en-US" sz="1800" b="0" u="none" strike="noStrike" baseline="0" dirty="0" err="1">
                <a:solidFill>
                  <a:srgbClr val="0070C0"/>
                </a:solidFill>
                <a:latin typeface="ITCErasStd-Book"/>
              </a:rPr>
              <a:t>WiFi</a:t>
            </a:r>
            <a:r>
              <a:rPr lang="en-US" sz="1800" b="0" u="none" strike="noStrike" baseline="0" dirty="0">
                <a:solidFill>
                  <a:srgbClr val="0070C0"/>
                </a:solidFill>
                <a:latin typeface="ITCErasStd-Book"/>
              </a:rPr>
              <a:t> (single probe)</a:t>
            </a:r>
          </a:p>
          <a:p>
            <a:pPr algn="l"/>
            <a:r>
              <a:rPr lang="it-IT" sz="1800" b="0" u="none" strike="noStrike" baseline="0" dirty="0">
                <a:solidFill>
                  <a:srgbClr val="0070C0"/>
                </a:solidFill>
                <a:latin typeface="ITCErasStd-Book"/>
              </a:rPr>
              <a:t>	</a:t>
            </a:r>
            <a:r>
              <a:rPr lang="it-IT" sz="1800" b="0" u="none" strike="noStrike" baseline="0" dirty="0" err="1">
                <a:solidFill>
                  <a:srgbClr val="0070C0"/>
                </a:solidFill>
                <a:latin typeface="ITCErasStd-Book"/>
              </a:rPr>
              <a:t>Receiver</a:t>
            </a:r>
            <a:r>
              <a:rPr lang="it-IT" sz="1800" b="0" u="none" strike="noStrike" baseline="0" dirty="0">
                <a:solidFill>
                  <a:srgbClr val="0070C0"/>
                </a:solidFill>
                <a:latin typeface="ITCErasStd-Book"/>
              </a:rPr>
              <a:t> PC or </a:t>
            </a:r>
            <a:r>
              <a:rPr lang="it-IT" sz="1800" b="0" u="none" strike="noStrike" baseline="0" dirty="0" err="1">
                <a:solidFill>
                  <a:srgbClr val="0070C0"/>
                </a:solidFill>
                <a:latin typeface="ITCErasStd-Book"/>
              </a:rPr>
              <a:t>SyncStation</a:t>
            </a:r>
            <a:endParaRPr lang="it-IT" sz="1800" b="0" u="none" strike="noStrike" baseline="0" dirty="0">
              <a:solidFill>
                <a:srgbClr val="0070C0"/>
              </a:solidFill>
              <a:latin typeface="ITCErasStd-Book"/>
            </a:endParaRPr>
          </a:p>
          <a:p>
            <a:pPr algn="l"/>
            <a:r>
              <a:rPr lang="it-IT" sz="1800" b="0" u="none" strike="noStrike" baseline="0" dirty="0">
                <a:solidFill>
                  <a:srgbClr val="0070C0"/>
                </a:solidFill>
                <a:latin typeface="ITCErasStd-Book"/>
              </a:rPr>
              <a:t>	Weight 38g</a:t>
            </a:r>
          </a:p>
          <a:p>
            <a:pPr algn="l"/>
            <a:r>
              <a:rPr lang="it-IT" sz="1800" b="0" u="none" strike="noStrike" baseline="0" dirty="0" err="1">
                <a:solidFill>
                  <a:srgbClr val="0070C0"/>
                </a:solidFill>
                <a:latin typeface="ITCErasStd-Demi"/>
              </a:rPr>
              <a:t>SyncStation</a:t>
            </a:r>
            <a:endParaRPr lang="it-IT" sz="1800" b="0" u="none" strike="noStrike" baseline="0" dirty="0">
              <a:solidFill>
                <a:srgbClr val="0070C0"/>
              </a:solidFill>
              <a:latin typeface="ITCErasStd-Demi"/>
            </a:endParaRPr>
          </a:p>
          <a:p>
            <a:pPr algn="l"/>
            <a:r>
              <a:rPr lang="en-US" sz="1800" b="0" u="none" strike="noStrike" baseline="0" dirty="0">
                <a:solidFill>
                  <a:srgbClr val="0070C0"/>
                </a:solidFill>
                <a:latin typeface="ITCErasStd-Book"/>
              </a:rPr>
              <a:t>	Functions: Charge, Receiver, Auxiliary inputs</a:t>
            </a:r>
          </a:p>
          <a:p>
            <a:pPr algn="l"/>
            <a:r>
              <a:rPr lang="it-IT" sz="1800" b="0" u="none" strike="noStrike" baseline="0" dirty="0">
                <a:solidFill>
                  <a:srgbClr val="0070C0"/>
                </a:solidFill>
                <a:latin typeface="ITCErasStd-Book"/>
              </a:rPr>
              <a:t>	</a:t>
            </a:r>
            <a:r>
              <a:rPr lang="it-IT" sz="1800" b="0" u="none" strike="noStrike" baseline="0" dirty="0" err="1">
                <a:solidFill>
                  <a:srgbClr val="0070C0"/>
                </a:solidFill>
                <a:latin typeface="ITCErasStd-Book"/>
              </a:rPr>
              <a:t>Communication</a:t>
            </a:r>
            <a:r>
              <a:rPr lang="it-IT" sz="1800" b="0" u="none" strike="noStrike" baseline="0" dirty="0">
                <a:solidFill>
                  <a:srgbClr val="0070C0"/>
                </a:solidFill>
                <a:latin typeface="ITCErasStd-Book"/>
              </a:rPr>
              <a:t> to PC: Ethernet</a:t>
            </a:r>
          </a:p>
          <a:p>
            <a:pPr algn="l"/>
            <a:r>
              <a:rPr lang="it-IT" sz="1800" b="0" u="none" strike="noStrike" baseline="0" dirty="0">
                <a:solidFill>
                  <a:srgbClr val="0070C0"/>
                </a:solidFill>
                <a:latin typeface="ITCErasStd-Book"/>
              </a:rPr>
              <a:t>	</a:t>
            </a:r>
            <a:r>
              <a:rPr lang="it-IT" sz="1800" b="0" u="none" strike="noStrike" baseline="0" dirty="0" err="1">
                <a:solidFill>
                  <a:srgbClr val="0070C0"/>
                </a:solidFill>
                <a:latin typeface="ITCErasStd-Book"/>
              </a:rPr>
              <a:t>Signals</a:t>
            </a:r>
            <a:r>
              <a:rPr lang="it-IT" sz="1800" b="0" u="none" strike="noStrike" baseline="0" dirty="0">
                <a:solidFill>
                  <a:srgbClr val="0070C0"/>
                </a:solidFill>
                <a:latin typeface="ITCErasStd-Book"/>
              </a:rPr>
              <a:t>:</a:t>
            </a:r>
            <a:r>
              <a:rPr lang="it-IT" dirty="0">
                <a:solidFill>
                  <a:srgbClr val="0070C0"/>
                </a:solidFill>
                <a:latin typeface="ITCErasStd-Book"/>
              </a:rPr>
              <a:t> </a:t>
            </a:r>
            <a:r>
              <a:rPr lang="en-US" sz="1800" b="0" u="none" strike="noStrike" baseline="0" dirty="0">
                <a:solidFill>
                  <a:srgbClr val="0070C0"/>
                </a:solidFill>
                <a:latin typeface="ITCErasStd-Book"/>
              </a:rPr>
              <a:t>128 generated by 4 probes and 4 signals acquired from auxiliary inputs</a:t>
            </a:r>
          </a:p>
          <a:p>
            <a:pPr algn="l"/>
            <a:r>
              <a:rPr lang="it-IT" sz="1800" b="0" u="none" strike="noStrike" baseline="0" dirty="0">
                <a:solidFill>
                  <a:srgbClr val="0070C0"/>
                </a:solidFill>
                <a:latin typeface="ITCErasStd-Book"/>
              </a:rPr>
              <a:t>	</a:t>
            </a:r>
            <a:r>
              <a:rPr lang="it-IT" sz="1800" b="0" u="none" strike="noStrike" baseline="0" dirty="0" err="1">
                <a:solidFill>
                  <a:srgbClr val="0070C0"/>
                </a:solidFill>
                <a:latin typeface="ITCErasStd-Book"/>
              </a:rPr>
              <a:t>Auxiliary</a:t>
            </a:r>
            <a:r>
              <a:rPr lang="it-IT" sz="1800" b="0" u="none" strike="noStrike" baseline="0" dirty="0">
                <a:solidFill>
                  <a:srgbClr val="0070C0"/>
                </a:solidFill>
                <a:latin typeface="ITCErasStd-Book"/>
              </a:rPr>
              <a:t> </a:t>
            </a:r>
            <a:r>
              <a:rPr lang="it-IT" sz="1800" b="0" u="none" strike="noStrike" baseline="0" dirty="0" err="1">
                <a:solidFill>
                  <a:srgbClr val="0070C0"/>
                </a:solidFill>
                <a:latin typeface="ITCErasStd-Book"/>
              </a:rPr>
              <a:t>channels</a:t>
            </a:r>
            <a:r>
              <a:rPr lang="it-IT" sz="1800" b="0" u="none" strike="noStrike" baseline="0" dirty="0">
                <a:solidFill>
                  <a:srgbClr val="0070C0"/>
                </a:solidFill>
                <a:latin typeface="ITCErasStd-Book"/>
              </a:rPr>
              <a:t>: 3 – input range ± 5 V</a:t>
            </a:r>
          </a:p>
          <a:p>
            <a:pPr algn="l"/>
            <a:r>
              <a:rPr lang="en-US" sz="1800" b="0" u="none" strike="noStrike" baseline="0" dirty="0">
                <a:solidFill>
                  <a:srgbClr val="0070C0"/>
                </a:solidFill>
                <a:latin typeface="ITCErasStd-Book"/>
              </a:rPr>
              <a:t>	Load cell: 1 – power supply 5 V</a:t>
            </a:r>
          </a:p>
          <a:p>
            <a:pPr algn="l"/>
            <a:r>
              <a:rPr lang="en-US" sz="1800" b="0" u="none" strike="noStrike" baseline="0" dirty="0">
                <a:solidFill>
                  <a:srgbClr val="0070C0"/>
                </a:solidFill>
                <a:latin typeface="ITCErasStd-Book"/>
              </a:rPr>
              <a:t>	Power Supply: 12VDC power supply supplied with the system</a:t>
            </a:r>
            <a:endParaRPr lang="it-IT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413486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8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80803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itolo 1"/>
          <p:cNvSpPr txBox="1">
            <a:spLocks/>
          </p:cNvSpPr>
          <p:nvPr/>
        </p:nvSpPr>
        <p:spPr>
          <a:xfrm>
            <a:off x="827584" y="0"/>
            <a:ext cx="8316416" cy="7647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cy-GB" sz="3200" b="1">
                <a:solidFill>
                  <a:schemeClr val="accent1">
                    <a:lumMod val="75000"/>
                  </a:schemeClr>
                </a:solidFill>
                <a:latin typeface="Arial" charset="0"/>
                <a:cs typeface="Arial" charset="0"/>
              </a:rPr>
              <a:t>MuoviPro: Electrodes</a:t>
            </a:r>
            <a:endParaRPr kumimoji="0" lang="cy-GB" sz="32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pic>
        <p:nvPicPr>
          <p:cNvPr id="12" name="Immagine 11">
            <a:extLst>
              <a:ext uri="{FF2B5EF4-FFF2-40B4-BE49-F238E27FC236}">
                <a16:creationId xmlns:a16="http://schemas.microsoft.com/office/drawing/2014/main" id="{2BF497F4-FA70-437E-BD54-4AF13614610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20701129">
            <a:off x="904288" y="-264875"/>
            <a:ext cx="7145751" cy="4764236"/>
          </a:xfrm>
          <a:prstGeom prst="rect">
            <a:avLst/>
          </a:prstGeom>
          <a:ln>
            <a:noFill/>
          </a:ln>
          <a:effectLst>
            <a:outerShdw dist="12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Rettangolo 12">
            <a:extLst>
              <a:ext uri="{FF2B5EF4-FFF2-40B4-BE49-F238E27FC236}">
                <a16:creationId xmlns:a16="http://schemas.microsoft.com/office/drawing/2014/main" id="{8CB16876-0C54-4319-9943-2FE270DD19F6}"/>
              </a:ext>
            </a:extLst>
          </p:cNvPr>
          <p:cNvSpPr/>
          <p:nvPr/>
        </p:nvSpPr>
        <p:spPr>
          <a:xfrm>
            <a:off x="5966766" y="276878"/>
            <a:ext cx="2565591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it-IT" sz="2400" dirty="0">
              <a:solidFill>
                <a:srgbClr val="0070C0"/>
              </a:solidFill>
            </a:endParaRPr>
          </a:p>
          <a:p>
            <a:endParaRPr lang="it-IT" sz="2400" dirty="0">
              <a:solidFill>
                <a:srgbClr val="0070C0"/>
              </a:solidFill>
            </a:endParaRPr>
          </a:p>
          <a:p>
            <a:endParaRPr lang="it-IT" sz="2400" dirty="0">
              <a:solidFill>
                <a:srgbClr val="0070C0"/>
              </a:solidFill>
            </a:endParaRPr>
          </a:p>
          <a:p>
            <a:endParaRPr lang="it-IT" sz="2400" dirty="0">
              <a:solidFill>
                <a:srgbClr val="0070C0"/>
              </a:solidFill>
            </a:endParaRPr>
          </a:p>
          <a:p>
            <a:pPr marL="285750" indent="-285750">
              <a:buFontTx/>
              <a:buChar char="-"/>
            </a:pPr>
            <a:r>
              <a:rPr lang="it-IT" sz="2400" dirty="0">
                <a:solidFill>
                  <a:srgbClr val="0070C0"/>
                </a:solidFill>
              </a:rPr>
              <a:t>HD10MM0804</a:t>
            </a:r>
          </a:p>
          <a:p>
            <a:pPr marL="285750" indent="-285750">
              <a:buFontTx/>
              <a:buChar char="-"/>
            </a:pPr>
            <a:endParaRPr lang="it-IT" sz="2400" dirty="0">
              <a:solidFill>
                <a:srgbClr val="0070C0"/>
              </a:solidFill>
            </a:endParaRPr>
          </a:p>
          <a:p>
            <a:pPr marL="285750" indent="-285750">
              <a:buFontTx/>
              <a:buChar char="-"/>
            </a:pPr>
            <a:endParaRPr lang="it-IT" sz="2400" dirty="0">
              <a:solidFill>
                <a:srgbClr val="0070C0"/>
              </a:solidFill>
            </a:endParaRPr>
          </a:p>
          <a:p>
            <a:pPr marL="285750" indent="-285750">
              <a:buFontTx/>
              <a:buChar char="-"/>
            </a:pPr>
            <a:endParaRPr lang="it-IT" sz="2400" dirty="0">
              <a:solidFill>
                <a:srgbClr val="0070C0"/>
              </a:solidFill>
            </a:endParaRPr>
          </a:p>
          <a:p>
            <a:pPr marL="285750" indent="-285750">
              <a:buFontTx/>
              <a:buChar char="-"/>
            </a:pPr>
            <a:endParaRPr lang="it-IT" sz="2400" dirty="0">
              <a:solidFill>
                <a:srgbClr val="0070C0"/>
              </a:solidFill>
            </a:endParaRPr>
          </a:p>
          <a:p>
            <a:pPr marL="285750" indent="-285750">
              <a:buFontTx/>
              <a:buChar char="-"/>
            </a:pPr>
            <a:endParaRPr lang="it-IT" sz="2400" dirty="0">
              <a:solidFill>
                <a:srgbClr val="0070C0"/>
              </a:solidFill>
            </a:endParaRPr>
          </a:p>
          <a:p>
            <a:pPr marL="285750" indent="-285750">
              <a:buFontTx/>
              <a:buChar char="-"/>
            </a:pPr>
            <a:endParaRPr lang="it-IT" sz="2400" dirty="0">
              <a:solidFill>
                <a:srgbClr val="0070C0"/>
              </a:solidFill>
            </a:endParaRPr>
          </a:p>
          <a:p>
            <a:pPr marL="285750" indent="-285750">
              <a:buFontTx/>
              <a:buChar char="-"/>
            </a:pPr>
            <a:endParaRPr lang="it-IT" sz="2400" dirty="0">
              <a:solidFill>
                <a:srgbClr val="0070C0"/>
              </a:solidFill>
            </a:endParaRPr>
          </a:p>
          <a:p>
            <a:pPr marL="285750" indent="-285750">
              <a:buFontTx/>
              <a:buChar char="-"/>
            </a:pPr>
            <a:r>
              <a:rPr lang="it-IT" sz="2400" dirty="0">
                <a:solidFill>
                  <a:srgbClr val="0070C0"/>
                </a:solidFill>
              </a:rPr>
              <a:t>HD20MM1602</a:t>
            </a:r>
          </a:p>
        </p:txBody>
      </p:sp>
      <p:pic>
        <p:nvPicPr>
          <p:cNvPr id="15" name="Immagine 14">
            <a:extLst>
              <a:ext uri="{FF2B5EF4-FFF2-40B4-BE49-F238E27FC236}">
                <a16:creationId xmlns:a16="http://schemas.microsoft.com/office/drawing/2014/main" id="{336AE2C2-7655-459D-BBD8-7461FD23675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4396621">
            <a:off x="1015329" y="2963164"/>
            <a:ext cx="6622085" cy="4414722"/>
          </a:xfrm>
          <a:prstGeom prst="rect">
            <a:avLst/>
          </a:prstGeom>
          <a:ln>
            <a:noFill/>
          </a:ln>
          <a:effectLst>
            <a:outerShdw dist="12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10206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8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80803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itolo 1"/>
          <p:cNvSpPr txBox="1">
            <a:spLocks/>
          </p:cNvSpPr>
          <p:nvPr/>
        </p:nvSpPr>
        <p:spPr>
          <a:xfrm>
            <a:off x="827584" y="0"/>
            <a:ext cx="8316416" cy="7647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Muovi+Pro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00D24A6A-2DE3-4F98-B8A8-3A70B60163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8056" y="1124744"/>
            <a:ext cx="5555471" cy="53531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44338808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8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80803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itolo 1"/>
          <p:cNvSpPr txBox="1">
            <a:spLocks/>
          </p:cNvSpPr>
          <p:nvPr/>
        </p:nvSpPr>
        <p:spPr>
          <a:xfrm>
            <a:off x="827584" y="0"/>
            <a:ext cx="8316416" cy="7647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Muovi+Pro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30A042CE-D59E-4B93-A293-6E22151EDBEE}"/>
              </a:ext>
            </a:extLst>
          </p:cNvPr>
          <p:cNvSpPr txBox="1"/>
          <p:nvPr/>
        </p:nvSpPr>
        <p:spPr>
          <a:xfrm>
            <a:off x="776434" y="699075"/>
            <a:ext cx="9577064" cy="6186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it-IT" sz="1800" b="0" u="none" strike="noStrike" baseline="0" dirty="0" err="1">
                <a:solidFill>
                  <a:srgbClr val="0070C0"/>
                </a:solidFill>
                <a:latin typeface="ITCErasStd-Demi"/>
              </a:rPr>
              <a:t>Muovi+Pro</a:t>
            </a:r>
            <a:r>
              <a:rPr lang="it-IT" dirty="0">
                <a:solidFill>
                  <a:srgbClr val="0070C0"/>
                </a:solidFill>
                <a:latin typeface="ITCErasStd-Demi"/>
              </a:rPr>
              <a:t>	</a:t>
            </a:r>
            <a:r>
              <a:rPr lang="it-IT" sz="1800" b="0" u="none" strike="noStrike" baseline="0" dirty="0">
                <a:solidFill>
                  <a:srgbClr val="0070C0"/>
                </a:solidFill>
                <a:latin typeface="ITCErasStd-Book"/>
              </a:rPr>
              <a:t>Class: I BF</a:t>
            </a:r>
          </a:p>
          <a:p>
            <a:pPr algn="l"/>
            <a:r>
              <a:rPr lang="en-US" sz="1800" b="0" u="none" strike="noStrike" baseline="0" dirty="0">
                <a:solidFill>
                  <a:srgbClr val="0070C0"/>
                </a:solidFill>
                <a:latin typeface="ITCErasStd-Book"/>
              </a:rPr>
              <a:t>		Total number of channels: 132</a:t>
            </a:r>
          </a:p>
          <a:p>
            <a:pPr algn="l"/>
            <a:r>
              <a:rPr lang="en-US" sz="1800" b="0" u="none" strike="noStrike" baseline="0" dirty="0">
                <a:solidFill>
                  <a:srgbClr val="0070C0"/>
                </a:solidFill>
                <a:latin typeface="ITCErasStd-Book"/>
              </a:rPr>
              <a:t>		Max. number of probes: Up to 2 </a:t>
            </a:r>
            <a:r>
              <a:rPr lang="en-US" sz="1800" b="0" u="none" strike="noStrike" baseline="0" dirty="0" err="1">
                <a:solidFill>
                  <a:srgbClr val="0070C0"/>
                </a:solidFill>
                <a:latin typeface="ITCErasStd-Book"/>
              </a:rPr>
              <a:t>Muovi</a:t>
            </a:r>
            <a:r>
              <a:rPr lang="en-US" sz="1800" b="0" u="none" strike="noStrike" baseline="0" dirty="0">
                <a:solidFill>
                  <a:srgbClr val="0070C0"/>
                </a:solidFill>
                <a:latin typeface="ITCErasStd-Book"/>
              </a:rPr>
              <a:t>+, </a:t>
            </a:r>
            <a:r>
              <a:rPr lang="en-US" dirty="0">
                <a:solidFill>
                  <a:srgbClr val="0070C0"/>
                </a:solidFill>
                <a:latin typeface="ITCErasStd-Book"/>
              </a:rPr>
              <a:t>4</a:t>
            </a:r>
            <a:r>
              <a:rPr lang="en-US" sz="1800" b="0" u="none" strike="noStrike" baseline="0" dirty="0">
                <a:solidFill>
                  <a:srgbClr val="0070C0"/>
                </a:solidFill>
                <a:latin typeface="ITCErasStd-Book"/>
              </a:rPr>
              <a:t> Muovi,10 Due+</a:t>
            </a:r>
          </a:p>
          <a:p>
            <a:pPr algn="l"/>
            <a:r>
              <a:rPr lang="it-IT" sz="1800" b="0" u="none" strike="noStrike" baseline="0" dirty="0">
                <a:solidFill>
                  <a:srgbClr val="0070C0"/>
                </a:solidFill>
                <a:latin typeface="ITCErasStd-Demi"/>
              </a:rPr>
              <a:t>Muovi+ probe</a:t>
            </a:r>
          </a:p>
          <a:p>
            <a:pPr algn="l"/>
            <a:r>
              <a:rPr lang="en-US" sz="1800" b="0" u="none" strike="noStrike" baseline="0" dirty="0">
                <a:solidFill>
                  <a:srgbClr val="0070C0"/>
                </a:solidFill>
                <a:latin typeface="ITCErasStd-Book"/>
              </a:rPr>
              <a:t>	Functions: Acquisition of </a:t>
            </a:r>
            <a:r>
              <a:rPr lang="en-US" dirty="0">
                <a:solidFill>
                  <a:srgbClr val="0070C0"/>
                </a:solidFill>
                <a:latin typeface="ITCErasStd-Book"/>
              </a:rPr>
              <a:t>64</a:t>
            </a:r>
            <a:r>
              <a:rPr lang="en-US" sz="1800" b="0" u="none" strike="noStrike" baseline="0" dirty="0">
                <a:solidFill>
                  <a:srgbClr val="0070C0"/>
                </a:solidFill>
                <a:latin typeface="ITCErasStd-Book"/>
              </a:rPr>
              <a:t> EMG or EEG signals</a:t>
            </a:r>
          </a:p>
          <a:p>
            <a:pPr algn="l"/>
            <a:r>
              <a:rPr lang="it-IT" sz="1800" b="0" u="none" strike="noStrike" baseline="0" dirty="0">
                <a:solidFill>
                  <a:srgbClr val="0070C0"/>
                </a:solidFill>
                <a:latin typeface="ITCErasStd-Book"/>
              </a:rPr>
              <a:t>	</a:t>
            </a:r>
            <a:r>
              <a:rPr lang="it-IT" sz="1800" b="0" u="none" strike="noStrike" baseline="0" dirty="0" err="1">
                <a:solidFill>
                  <a:srgbClr val="0070C0"/>
                </a:solidFill>
                <a:latin typeface="ITCErasStd-Book"/>
              </a:rPr>
              <a:t>Bandwidth</a:t>
            </a:r>
            <a:r>
              <a:rPr lang="it-IT" sz="1800" b="0" u="none" strike="noStrike" baseline="0" dirty="0">
                <a:solidFill>
                  <a:srgbClr val="0070C0"/>
                </a:solidFill>
                <a:latin typeface="ITCErasStd-Book"/>
              </a:rPr>
              <a:t>: 10 – 500 Hz</a:t>
            </a:r>
          </a:p>
          <a:p>
            <a:pPr algn="l"/>
            <a:r>
              <a:rPr lang="en-US" sz="1800" b="0" u="none" strike="noStrike" baseline="0" dirty="0">
                <a:solidFill>
                  <a:srgbClr val="0070C0"/>
                </a:solidFill>
                <a:latin typeface="ITCErasStd-Book"/>
              </a:rPr>
              <a:t>	Sampling frequency: 500 or 2000 Hz</a:t>
            </a:r>
          </a:p>
          <a:p>
            <a:pPr algn="l"/>
            <a:r>
              <a:rPr lang="it-IT" sz="1800" b="0" u="none" strike="noStrike" baseline="0" dirty="0">
                <a:solidFill>
                  <a:srgbClr val="0070C0"/>
                </a:solidFill>
                <a:latin typeface="ITCErasStd-Book"/>
              </a:rPr>
              <a:t>	</a:t>
            </a:r>
            <a:r>
              <a:rPr lang="it-IT" sz="1800" b="0" u="none" strike="noStrike" baseline="0" dirty="0" err="1">
                <a:solidFill>
                  <a:srgbClr val="0070C0"/>
                </a:solidFill>
                <a:latin typeface="ITCErasStd-Book"/>
              </a:rPr>
              <a:t>Noise</a:t>
            </a:r>
            <a:r>
              <a:rPr lang="it-IT" sz="1800" b="0" u="none" strike="noStrike" baseline="0" dirty="0">
                <a:solidFill>
                  <a:srgbClr val="0070C0"/>
                </a:solidFill>
                <a:latin typeface="ITCErasStd-Book"/>
              </a:rPr>
              <a:t> &lt; 4 </a:t>
            </a:r>
            <a:r>
              <a:rPr lang="el-GR" sz="1800" b="0" u="none" strike="noStrike" baseline="0" dirty="0">
                <a:solidFill>
                  <a:srgbClr val="0070C0"/>
                </a:solidFill>
                <a:latin typeface="ITCErasStd-Book"/>
              </a:rPr>
              <a:t>μ</a:t>
            </a:r>
            <a:r>
              <a:rPr lang="it-IT" sz="1800" b="0" u="none" strike="noStrike" baseline="0" dirty="0">
                <a:solidFill>
                  <a:srgbClr val="0070C0"/>
                </a:solidFill>
                <a:latin typeface="ITCErasStd-Book"/>
              </a:rPr>
              <a:t>V</a:t>
            </a:r>
            <a:r>
              <a:rPr lang="it-IT" sz="800" b="0" u="none" strike="noStrike" baseline="0" dirty="0">
                <a:solidFill>
                  <a:srgbClr val="0070C0"/>
                </a:solidFill>
                <a:latin typeface="ITCErasStd-Book"/>
              </a:rPr>
              <a:t>RMS</a:t>
            </a:r>
          </a:p>
          <a:p>
            <a:pPr algn="l"/>
            <a:r>
              <a:rPr lang="en-US" sz="1800" b="0" u="none" strike="noStrike" baseline="0" dirty="0">
                <a:solidFill>
                  <a:srgbClr val="0070C0"/>
                </a:solidFill>
                <a:latin typeface="ITCErasStd-Book"/>
              </a:rPr>
              <a:t>	Power supply: Battery LiPo 3,7 V</a:t>
            </a:r>
          </a:p>
          <a:p>
            <a:pPr algn="l"/>
            <a:r>
              <a:rPr lang="it-IT" sz="1800" b="0" u="none" strike="noStrike" baseline="0" dirty="0">
                <a:solidFill>
                  <a:srgbClr val="0070C0"/>
                </a:solidFill>
                <a:latin typeface="ITCErasStd-Book"/>
              </a:rPr>
              <a:t>	</a:t>
            </a:r>
            <a:r>
              <a:rPr lang="it-IT" sz="1800" b="0" u="none" strike="noStrike" baseline="0" dirty="0" err="1">
                <a:solidFill>
                  <a:srgbClr val="0070C0"/>
                </a:solidFill>
                <a:latin typeface="ITCErasStd-Book"/>
              </a:rPr>
              <a:t>Battery</a:t>
            </a:r>
            <a:r>
              <a:rPr lang="it-IT" sz="1800" b="0" u="none" strike="noStrike" baseline="0" dirty="0">
                <a:solidFill>
                  <a:srgbClr val="0070C0"/>
                </a:solidFill>
                <a:latin typeface="ITCErasStd-Book"/>
              </a:rPr>
              <a:t> life times: Power on- 6 hours </a:t>
            </a:r>
            <a:r>
              <a:rPr lang="it-IT" sz="1800" b="0" u="none" strike="noStrike" baseline="0" dirty="0" err="1">
                <a:solidFill>
                  <a:srgbClr val="0070C0"/>
                </a:solidFill>
                <a:latin typeface="ITCErasStd-Book"/>
              </a:rPr>
              <a:t>Continuous</a:t>
            </a:r>
            <a:r>
              <a:rPr lang="it-IT" sz="1800" b="0" u="none" strike="noStrike" baseline="0" dirty="0">
                <a:solidFill>
                  <a:srgbClr val="0070C0"/>
                </a:solidFill>
                <a:latin typeface="ITCErasStd-Book"/>
              </a:rPr>
              <a:t> transmission- 2 hours</a:t>
            </a:r>
          </a:p>
          <a:p>
            <a:pPr algn="l"/>
            <a:r>
              <a:rPr lang="it-IT" sz="1800" b="0" u="none" strike="noStrike" baseline="0" dirty="0">
                <a:solidFill>
                  <a:srgbClr val="0070C0"/>
                </a:solidFill>
                <a:latin typeface="ITCErasStd-Book"/>
              </a:rPr>
              <a:t>	IMU </a:t>
            </a:r>
            <a:r>
              <a:rPr lang="it-IT" sz="1800" b="0" u="none" strike="noStrike" baseline="0" dirty="0" err="1">
                <a:solidFill>
                  <a:srgbClr val="0070C0"/>
                </a:solidFill>
                <a:latin typeface="ITCErasStd-Book"/>
              </a:rPr>
              <a:t>Integrated</a:t>
            </a:r>
            <a:r>
              <a:rPr lang="it-IT" sz="1800" b="0" u="none" strike="noStrike" baseline="0" dirty="0">
                <a:solidFill>
                  <a:srgbClr val="0070C0"/>
                </a:solidFill>
                <a:latin typeface="ITCErasStd-Book"/>
              </a:rPr>
              <a:t> </a:t>
            </a:r>
            <a:r>
              <a:rPr lang="it-IT" sz="1800" b="0" u="none" strike="noStrike" baseline="0" dirty="0" err="1">
                <a:solidFill>
                  <a:srgbClr val="0070C0"/>
                </a:solidFill>
                <a:latin typeface="ITCErasStd-Book"/>
              </a:rPr>
              <a:t>inertial</a:t>
            </a:r>
            <a:r>
              <a:rPr lang="it-IT" sz="1800" b="0" u="none" strike="noStrike" baseline="0" dirty="0">
                <a:solidFill>
                  <a:srgbClr val="0070C0"/>
                </a:solidFill>
                <a:latin typeface="ITCErasStd-Book"/>
              </a:rPr>
              <a:t> </a:t>
            </a:r>
            <a:r>
              <a:rPr lang="it-IT" sz="1800" b="0" u="none" strike="noStrike" baseline="0" dirty="0" err="1">
                <a:solidFill>
                  <a:srgbClr val="0070C0"/>
                </a:solidFill>
                <a:latin typeface="ITCErasStd-Book"/>
              </a:rPr>
              <a:t>sensor</a:t>
            </a:r>
            <a:endParaRPr lang="it-IT" sz="1800" b="0" u="none" strike="noStrike" baseline="0" dirty="0">
              <a:solidFill>
                <a:srgbClr val="0070C0"/>
              </a:solidFill>
              <a:latin typeface="ITCErasStd-Book"/>
            </a:endParaRPr>
          </a:p>
          <a:p>
            <a:pPr algn="l"/>
            <a:r>
              <a:rPr lang="en-US" sz="1800" b="0" u="none" strike="noStrike" baseline="0" dirty="0">
                <a:solidFill>
                  <a:srgbClr val="0070C0"/>
                </a:solidFill>
                <a:latin typeface="ITCErasStd-Book"/>
              </a:rPr>
              <a:t>	Resolution 16 or 24 bit</a:t>
            </a:r>
          </a:p>
          <a:p>
            <a:pPr algn="l"/>
            <a:r>
              <a:rPr lang="en-US" sz="1800" b="0" u="none" strike="noStrike" baseline="0" dirty="0">
                <a:solidFill>
                  <a:srgbClr val="0070C0"/>
                </a:solidFill>
                <a:latin typeface="ITCErasStd-Book"/>
              </a:rPr>
              <a:t>	Data transfer to PC </a:t>
            </a:r>
            <a:r>
              <a:rPr lang="en-US" sz="1800" b="0" u="none" strike="noStrike" baseline="0" dirty="0" err="1">
                <a:solidFill>
                  <a:srgbClr val="0070C0"/>
                </a:solidFill>
                <a:latin typeface="ITCErasStd-Book"/>
              </a:rPr>
              <a:t>WiFi</a:t>
            </a:r>
            <a:r>
              <a:rPr lang="en-US" sz="1800" b="0" u="none" strike="noStrike" baseline="0" dirty="0">
                <a:solidFill>
                  <a:srgbClr val="0070C0"/>
                </a:solidFill>
                <a:latin typeface="ITCErasStd-Book"/>
              </a:rPr>
              <a:t> (single probe)</a:t>
            </a:r>
          </a:p>
          <a:p>
            <a:pPr algn="l"/>
            <a:r>
              <a:rPr lang="it-IT" sz="1800" b="0" u="none" strike="noStrike" baseline="0" dirty="0">
                <a:solidFill>
                  <a:srgbClr val="0070C0"/>
                </a:solidFill>
                <a:latin typeface="ITCErasStd-Book"/>
              </a:rPr>
              <a:t>	</a:t>
            </a:r>
            <a:r>
              <a:rPr lang="it-IT" sz="1800" b="0" u="none" strike="noStrike" baseline="0" dirty="0" err="1">
                <a:solidFill>
                  <a:srgbClr val="0070C0"/>
                </a:solidFill>
                <a:latin typeface="ITCErasStd-Book"/>
              </a:rPr>
              <a:t>Receiver</a:t>
            </a:r>
            <a:r>
              <a:rPr lang="it-IT" sz="1800" b="0" u="none" strike="noStrike" baseline="0" dirty="0">
                <a:solidFill>
                  <a:srgbClr val="0070C0"/>
                </a:solidFill>
                <a:latin typeface="ITCErasStd-Book"/>
              </a:rPr>
              <a:t> PC or </a:t>
            </a:r>
            <a:r>
              <a:rPr lang="it-IT" sz="1800" b="0" u="none" strike="noStrike" baseline="0" dirty="0" err="1">
                <a:solidFill>
                  <a:srgbClr val="0070C0"/>
                </a:solidFill>
                <a:latin typeface="ITCErasStd-Book"/>
              </a:rPr>
              <a:t>SyncStation</a:t>
            </a:r>
            <a:endParaRPr lang="it-IT" sz="1800" b="0" u="none" strike="noStrike" baseline="0" dirty="0">
              <a:solidFill>
                <a:srgbClr val="0070C0"/>
              </a:solidFill>
              <a:latin typeface="ITCErasStd-Book"/>
            </a:endParaRPr>
          </a:p>
          <a:p>
            <a:pPr algn="l"/>
            <a:r>
              <a:rPr lang="it-IT" sz="1800" b="0" u="none" strike="noStrike" baseline="0" dirty="0">
                <a:solidFill>
                  <a:srgbClr val="0070C0"/>
                </a:solidFill>
                <a:latin typeface="ITCErasStd-Book"/>
              </a:rPr>
              <a:t>	Weight 38g</a:t>
            </a:r>
          </a:p>
          <a:p>
            <a:pPr algn="l"/>
            <a:r>
              <a:rPr lang="it-IT" sz="1800" b="0" u="none" strike="noStrike" baseline="0" dirty="0" err="1">
                <a:solidFill>
                  <a:srgbClr val="0070C0"/>
                </a:solidFill>
                <a:latin typeface="ITCErasStd-Demi"/>
              </a:rPr>
              <a:t>SyncStation</a:t>
            </a:r>
            <a:r>
              <a:rPr lang="it-IT" sz="1800" b="0" u="none" strike="noStrike" baseline="0" dirty="0">
                <a:solidFill>
                  <a:srgbClr val="0070C0"/>
                </a:solidFill>
                <a:latin typeface="ITCErasStd-Demi"/>
              </a:rPr>
              <a:t>+</a:t>
            </a:r>
          </a:p>
          <a:p>
            <a:pPr algn="l"/>
            <a:r>
              <a:rPr lang="en-US" sz="1800" b="0" u="none" strike="noStrike" baseline="0" dirty="0">
                <a:solidFill>
                  <a:srgbClr val="0070C0"/>
                </a:solidFill>
                <a:latin typeface="ITCErasStd-Book"/>
              </a:rPr>
              <a:t>	Functions: Charge, Receiver, Auxiliary inputs</a:t>
            </a:r>
          </a:p>
          <a:p>
            <a:pPr algn="l"/>
            <a:r>
              <a:rPr lang="it-IT" sz="1800" b="0" u="none" strike="noStrike" baseline="0" dirty="0">
                <a:solidFill>
                  <a:srgbClr val="0070C0"/>
                </a:solidFill>
                <a:latin typeface="ITCErasStd-Book"/>
              </a:rPr>
              <a:t>	</a:t>
            </a:r>
            <a:r>
              <a:rPr lang="it-IT" sz="1800" b="0" u="none" strike="noStrike" baseline="0" dirty="0" err="1">
                <a:solidFill>
                  <a:srgbClr val="0070C0"/>
                </a:solidFill>
                <a:latin typeface="ITCErasStd-Book"/>
              </a:rPr>
              <a:t>Communication</a:t>
            </a:r>
            <a:r>
              <a:rPr lang="it-IT" sz="1800" b="0" u="none" strike="noStrike" baseline="0" dirty="0">
                <a:solidFill>
                  <a:srgbClr val="0070C0"/>
                </a:solidFill>
                <a:latin typeface="ITCErasStd-Book"/>
              </a:rPr>
              <a:t> to PC: Ethernet</a:t>
            </a:r>
          </a:p>
          <a:p>
            <a:pPr algn="l"/>
            <a:r>
              <a:rPr lang="it-IT" sz="1800" b="0" u="none" strike="noStrike" baseline="0" dirty="0">
                <a:solidFill>
                  <a:srgbClr val="0070C0"/>
                </a:solidFill>
                <a:latin typeface="ITCErasStd-Book"/>
              </a:rPr>
              <a:t>	</a:t>
            </a:r>
            <a:r>
              <a:rPr lang="it-IT" sz="1800" b="0" u="none" strike="noStrike" baseline="0" dirty="0" err="1">
                <a:solidFill>
                  <a:srgbClr val="0070C0"/>
                </a:solidFill>
                <a:latin typeface="ITCErasStd-Book"/>
              </a:rPr>
              <a:t>Signals</a:t>
            </a:r>
            <a:r>
              <a:rPr lang="it-IT" sz="1800" b="0" u="none" strike="noStrike" baseline="0" dirty="0">
                <a:solidFill>
                  <a:srgbClr val="0070C0"/>
                </a:solidFill>
                <a:latin typeface="ITCErasStd-Book"/>
              </a:rPr>
              <a:t>:</a:t>
            </a:r>
            <a:r>
              <a:rPr lang="it-IT" dirty="0">
                <a:solidFill>
                  <a:srgbClr val="0070C0"/>
                </a:solidFill>
                <a:latin typeface="ITCErasStd-Book"/>
              </a:rPr>
              <a:t> </a:t>
            </a:r>
            <a:r>
              <a:rPr lang="en-US" sz="1800" b="0" u="none" strike="noStrike" baseline="0" dirty="0">
                <a:solidFill>
                  <a:srgbClr val="0070C0"/>
                </a:solidFill>
                <a:latin typeface="ITCErasStd-Book"/>
              </a:rPr>
              <a:t>128 generated by 2 probes and 4 signals acquired from auxiliary inputs</a:t>
            </a:r>
          </a:p>
          <a:p>
            <a:pPr algn="l"/>
            <a:r>
              <a:rPr lang="it-IT" sz="1800" b="0" u="none" strike="noStrike" baseline="0" dirty="0">
                <a:solidFill>
                  <a:srgbClr val="0070C0"/>
                </a:solidFill>
                <a:latin typeface="ITCErasStd-Book"/>
              </a:rPr>
              <a:t>	</a:t>
            </a:r>
            <a:r>
              <a:rPr lang="it-IT" sz="1800" b="0" u="none" strike="noStrike" baseline="0" dirty="0" err="1">
                <a:solidFill>
                  <a:srgbClr val="0070C0"/>
                </a:solidFill>
                <a:latin typeface="ITCErasStd-Book"/>
              </a:rPr>
              <a:t>Auxiliary</a:t>
            </a:r>
            <a:r>
              <a:rPr lang="it-IT" sz="1800" b="0" u="none" strike="noStrike" baseline="0" dirty="0">
                <a:solidFill>
                  <a:srgbClr val="0070C0"/>
                </a:solidFill>
                <a:latin typeface="ITCErasStd-Book"/>
              </a:rPr>
              <a:t> </a:t>
            </a:r>
            <a:r>
              <a:rPr lang="it-IT" sz="1800" b="0" u="none" strike="noStrike" baseline="0" dirty="0" err="1">
                <a:solidFill>
                  <a:srgbClr val="0070C0"/>
                </a:solidFill>
                <a:latin typeface="ITCErasStd-Book"/>
              </a:rPr>
              <a:t>channels</a:t>
            </a:r>
            <a:r>
              <a:rPr lang="it-IT" sz="1800" b="0" u="none" strike="noStrike" baseline="0" dirty="0">
                <a:solidFill>
                  <a:srgbClr val="0070C0"/>
                </a:solidFill>
                <a:latin typeface="ITCErasStd-Book"/>
              </a:rPr>
              <a:t>: 3 – input range ± 5 V</a:t>
            </a:r>
          </a:p>
          <a:p>
            <a:pPr algn="l"/>
            <a:r>
              <a:rPr lang="en-US" sz="1800" b="0" u="none" strike="noStrike" baseline="0" dirty="0">
                <a:solidFill>
                  <a:srgbClr val="0070C0"/>
                </a:solidFill>
                <a:latin typeface="ITCErasStd-Book"/>
              </a:rPr>
              <a:t>	Load cell: 1 – power supply 5 V</a:t>
            </a:r>
          </a:p>
          <a:p>
            <a:pPr algn="l"/>
            <a:r>
              <a:rPr lang="en-US" sz="1800" b="0" u="none" strike="noStrike" baseline="0" dirty="0">
                <a:solidFill>
                  <a:srgbClr val="0070C0"/>
                </a:solidFill>
                <a:latin typeface="ITCErasStd-Book"/>
              </a:rPr>
              <a:t>	Power Supply: 12VDC power supply supplied with the system</a:t>
            </a:r>
            <a:endParaRPr lang="it-IT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554934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8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80803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itolo 1"/>
          <p:cNvSpPr txBox="1">
            <a:spLocks/>
          </p:cNvSpPr>
          <p:nvPr/>
        </p:nvSpPr>
        <p:spPr>
          <a:xfrm>
            <a:off x="827584" y="0"/>
            <a:ext cx="8316416" cy="7647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cy-GB" sz="3200" b="1" dirty="0">
                <a:solidFill>
                  <a:schemeClr val="accent1">
                    <a:lumMod val="75000"/>
                  </a:schemeClr>
                </a:solidFill>
                <a:latin typeface="Arial" charset="0"/>
                <a:cs typeface="Arial" charset="0"/>
              </a:rPr>
              <a:t>Muovi+Pro: Electrodes</a:t>
            </a:r>
            <a:endParaRPr kumimoji="0" lang="cy-GB" sz="32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grpSp>
        <p:nvGrpSpPr>
          <p:cNvPr id="2" name="Gruppo 1">
            <a:extLst>
              <a:ext uri="{FF2B5EF4-FFF2-40B4-BE49-F238E27FC236}">
                <a16:creationId xmlns:a16="http://schemas.microsoft.com/office/drawing/2014/main" id="{EE49E6B8-C83F-45F8-80BE-BDFC75673BBA}"/>
              </a:ext>
            </a:extLst>
          </p:cNvPr>
          <p:cNvGrpSpPr/>
          <p:nvPr/>
        </p:nvGrpSpPr>
        <p:grpSpPr>
          <a:xfrm>
            <a:off x="950369" y="1325546"/>
            <a:ext cx="5232338" cy="4522336"/>
            <a:chOff x="950369" y="1325546"/>
            <a:chExt cx="5232338" cy="4522336"/>
          </a:xfrm>
        </p:grpSpPr>
        <p:pic>
          <p:nvPicPr>
            <p:cNvPr id="15" name="Immagine 14">
              <a:extLst>
                <a:ext uri="{FF2B5EF4-FFF2-40B4-BE49-F238E27FC236}">
                  <a16:creationId xmlns:a16="http://schemas.microsoft.com/office/drawing/2014/main" id="{336AE2C2-7655-459D-BBD8-7461FD23675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314" t="43674" r="21736" b="36884"/>
            <a:stretch/>
          </p:blipFill>
          <p:spPr>
            <a:xfrm rot="20700292">
              <a:off x="1813337" y="1325546"/>
              <a:ext cx="3506403" cy="858270"/>
            </a:xfrm>
            <a:prstGeom prst="rect">
              <a:avLst/>
            </a:prstGeom>
            <a:ln>
              <a:noFill/>
            </a:ln>
            <a:effectLst>
              <a:outerShdw blurRad="25400" dist="254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7" name="Immagine 6">
              <a:extLst>
                <a:ext uri="{FF2B5EF4-FFF2-40B4-BE49-F238E27FC236}">
                  <a16:creationId xmlns:a16="http://schemas.microsoft.com/office/drawing/2014/main" id="{8C46345A-9A5E-4A8A-BCEB-398C1A8D161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1650" b="31650"/>
            <a:stretch/>
          </p:blipFill>
          <p:spPr>
            <a:xfrm rot="20700292">
              <a:off x="950369" y="2663133"/>
              <a:ext cx="5232338" cy="1280731"/>
            </a:xfrm>
            <a:prstGeom prst="rect">
              <a:avLst/>
            </a:prstGeom>
            <a:ln>
              <a:noFill/>
            </a:ln>
            <a:effectLst>
              <a:outerShdw blurRad="25400" dist="254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8" name="Immagine 7">
              <a:extLst>
                <a:ext uri="{FF2B5EF4-FFF2-40B4-BE49-F238E27FC236}">
                  <a16:creationId xmlns:a16="http://schemas.microsoft.com/office/drawing/2014/main" id="{9A2D0934-1E25-4512-8578-FC4446DEBA3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405" t="30353" r="33219" b="28397"/>
            <a:stretch/>
          </p:blipFill>
          <p:spPr>
            <a:xfrm rot="20700292">
              <a:off x="1907386" y="4385252"/>
              <a:ext cx="2574675" cy="1462630"/>
            </a:xfrm>
            <a:prstGeom prst="rect">
              <a:avLst/>
            </a:prstGeom>
            <a:ln>
              <a:noFill/>
            </a:ln>
            <a:effectLst>
              <a:outerShdw blurRad="25400" dist="25400" dir="2700000" algn="tl" rotWithShape="0">
                <a:srgbClr val="333333">
                  <a:alpha val="65000"/>
                </a:srgbClr>
              </a:outerShdw>
            </a:effectLst>
          </p:spPr>
        </p:pic>
      </p:grpSp>
      <p:grpSp>
        <p:nvGrpSpPr>
          <p:cNvPr id="3" name="Gruppo 2">
            <a:extLst>
              <a:ext uri="{FF2B5EF4-FFF2-40B4-BE49-F238E27FC236}">
                <a16:creationId xmlns:a16="http://schemas.microsoft.com/office/drawing/2014/main" id="{21D57848-023E-4DE7-9D17-DB458F94AD13}"/>
              </a:ext>
            </a:extLst>
          </p:cNvPr>
          <p:cNvGrpSpPr/>
          <p:nvPr/>
        </p:nvGrpSpPr>
        <p:grpSpPr>
          <a:xfrm>
            <a:off x="5702689" y="1754680"/>
            <a:ext cx="2001470" cy="3474544"/>
            <a:chOff x="5702689" y="1754680"/>
            <a:chExt cx="2001470" cy="3474544"/>
          </a:xfrm>
        </p:grpSpPr>
        <p:sp>
          <p:nvSpPr>
            <p:cNvPr id="13" name="Rettangolo 12">
              <a:extLst>
                <a:ext uri="{FF2B5EF4-FFF2-40B4-BE49-F238E27FC236}">
                  <a16:creationId xmlns:a16="http://schemas.microsoft.com/office/drawing/2014/main" id="{8CB16876-0C54-4319-9943-2FE270DD19F6}"/>
                </a:ext>
              </a:extLst>
            </p:cNvPr>
            <p:cNvSpPr/>
            <p:nvPr/>
          </p:nvSpPr>
          <p:spPr>
            <a:xfrm>
              <a:off x="5702690" y="4859892"/>
              <a:ext cx="2001469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indent="-285750">
                <a:buFontTx/>
                <a:buChar char="-"/>
              </a:pPr>
              <a:r>
                <a:rPr lang="it-IT" dirty="0">
                  <a:solidFill>
                    <a:srgbClr val="0070C0"/>
                  </a:solidFill>
                </a:rPr>
                <a:t>HD10MM0808</a:t>
              </a:r>
            </a:p>
          </p:txBody>
        </p:sp>
        <p:sp>
          <p:nvSpPr>
            <p:cNvPr id="9" name="Rettangolo 8">
              <a:extLst>
                <a:ext uri="{FF2B5EF4-FFF2-40B4-BE49-F238E27FC236}">
                  <a16:creationId xmlns:a16="http://schemas.microsoft.com/office/drawing/2014/main" id="{22DAED3D-C3CF-472C-9FC3-787891740404}"/>
                </a:ext>
              </a:extLst>
            </p:cNvPr>
            <p:cNvSpPr/>
            <p:nvPr/>
          </p:nvSpPr>
          <p:spPr>
            <a:xfrm>
              <a:off x="5702689" y="3307286"/>
              <a:ext cx="2001469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indent="-285750">
                <a:buFontTx/>
                <a:buChar char="-"/>
              </a:pPr>
              <a:r>
                <a:rPr lang="it-IT" dirty="0">
                  <a:solidFill>
                    <a:srgbClr val="0070C0"/>
                  </a:solidFill>
                </a:rPr>
                <a:t>HD08MM1305</a:t>
              </a:r>
            </a:p>
          </p:txBody>
        </p:sp>
        <p:sp>
          <p:nvSpPr>
            <p:cNvPr id="11" name="Rettangolo 10">
              <a:extLst>
                <a:ext uri="{FF2B5EF4-FFF2-40B4-BE49-F238E27FC236}">
                  <a16:creationId xmlns:a16="http://schemas.microsoft.com/office/drawing/2014/main" id="{060CF986-4067-4831-88E7-97D8E018CEA7}"/>
                </a:ext>
              </a:extLst>
            </p:cNvPr>
            <p:cNvSpPr/>
            <p:nvPr/>
          </p:nvSpPr>
          <p:spPr>
            <a:xfrm>
              <a:off x="5702689" y="1754680"/>
              <a:ext cx="2001469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indent="-285750">
                <a:buFontTx/>
                <a:buChar char="-"/>
              </a:pPr>
              <a:r>
                <a:rPr lang="it-IT" dirty="0">
                  <a:solidFill>
                    <a:srgbClr val="0070C0"/>
                  </a:solidFill>
                </a:rPr>
                <a:t>HD04MM1305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1087922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8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80803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itolo 1"/>
          <p:cNvSpPr txBox="1">
            <a:spLocks/>
          </p:cNvSpPr>
          <p:nvPr/>
        </p:nvSpPr>
        <p:spPr>
          <a:xfrm>
            <a:off x="827584" y="0"/>
            <a:ext cx="8316416" cy="7647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cy-GB" sz="3200" b="1" dirty="0">
                <a:solidFill>
                  <a:schemeClr val="accent1">
                    <a:lumMod val="75000"/>
                  </a:schemeClr>
                </a:solidFill>
                <a:latin typeface="Arial" charset="0"/>
                <a:cs typeface="Arial" charset="0"/>
              </a:rPr>
              <a:t>INDEX – Devices 2023</a:t>
            </a:r>
            <a:endParaRPr kumimoji="0" lang="cy-GB" sz="32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grpSp>
        <p:nvGrpSpPr>
          <p:cNvPr id="16" name="Gruppo 15"/>
          <p:cNvGrpSpPr>
            <a:grpSpLocks noChangeAspect="1"/>
          </p:cNvGrpSpPr>
          <p:nvPr/>
        </p:nvGrpSpPr>
        <p:grpSpPr>
          <a:xfrm>
            <a:off x="758551" y="872738"/>
            <a:ext cx="4893242" cy="2556262"/>
            <a:chOff x="974265" y="1160204"/>
            <a:chExt cx="4291791" cy="2242060"/>
          </a:xfrm>
        </p:grpSpPr>
        <p:sp>
          <p:nvSpPr>
            <p:cNvPr id="6" name="CasellaDiTesto 5"/>
            <p:cNvSpPr txBox="1"/>
            <p:nvPr/>
          </p:nvSpPr>
          <p:spPr>
            <a:xfrm>
              <a:off x="974265" y="1160204"/>
              <a:ext cx="163378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b="1" dirty="0">
                  <a:latin typeface="Arial" pitchFamily="34" charset="0"/>
                  <a:cs typeface="Arial" pitchFamily="34" charset="0"/>
                </a:rPr>
                <a:t>Quattrocento</a:t>
              </a:r>
            </a:p>
            <a:p>
              <a:endParaRPr lang="pt-BR" b="1" dirty="0"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15" name="Immagine 1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33329" y="1242264"/>
              <a:ext cx="2732727" cy="2160000"/>
            </a:xfrm>
            <a:prstGeom prst="rect">
              <a:avLst/>
            </a:prstGeom>
          </p:spPr>
        </p:pic>
      </p:grpSp>
      <p:grpSp>
        <p:nvGrpSpPr>
          <p:cNvPr id="9" name="Gruppo 8">
            <a:extLst>
              <a:ext uri="{FF2B5EF4-FFF2-40B4-BE49-F238E27FC236}">
                <a16:creationId xmlns:a16="http://schemas.microsoft.com/office/drawing/2014/main" id="{D8845983-84C6-4B8F-A50F-C76FF32CCE74}"/>
              </a:ext>
            </a:extLst>
          </p:cNvPr>
          <p:cNvGrpSpPr>
            <a:grpSpLocks noChangeAspect="1"/>
          </p:cNvGrpSpPr>
          <p:nvPr/>
        </p:nvGrpSpPr>
        <p:grpSpPr>
          <a:xfrm>
            <a:off x="1331640" y="3856353"/>
            <a:ext cx="3359567" cy="2126602"/>
            <a:chOff x="1785976" y="5118412"/>
            <a:chExt cx="2592513" cy="1641057"/>
          </a:xfrm>
        </p:grpSpPr>
        <p:sp>
          <p:nvSpPr>
            <p:cNvPr id="23" name="CasellaDiTesto 22">
              <a:extLst>
                <a:ext uri="{FF2B5EF4-FFF2-40B4-BE49-F238E27FC236}">
                  <a16:creationId xmlns:a16="http://schemas.microsoft.com/office/drawing/2014/main" id="{FA595A42-0B5E-48D5-BD6A-7F781169579F}"/>
                </a:ext>
              </a:extLst>
            </p:cNvPr>
            <p:cNvSpPr txBox="1"/>
            <p:nvPr/>
          </p:nvSpPr>
          <p:spPr>
            <a:xfrm>
              <a:off x="1785976" y="5118413"/>
              <a:ext cx="123623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b="1" dirty="0">
                  <a:latin typeface="Arial" pitchFamily="34" charset="0"/>
                  <a:cs typeface="Arial" pitchFamily="34" charset="0"/>
                </a:rPr>
                <a:t>MuoviPro</a:t>
              </a:r>
            </a:p>
            <a:p>
              <a:endParaRPr lang="pt-BR" b="1" dirty="0"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21" name="Immagine 20">
              <a:extLst>
                <a:ext uri="{FF2B5EF4-FFF2-40B4-BE49-F238E27FC236}">
                  <a16:creationId xmlns:a16="http://schemas.microsoft.com/office/drawing/2014/main" id="{30A5A0E8-D5BB-4EA6-A317-B15E5A674BD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658802" y="5118412"/>
              <a:ext cx="1719687" cy="1641057"/>
            </a:xfrm>
            <a:prstGeom prst="rect">
              <a:avLst/>
            </a:prstGeom>
          </p:spPr>
        </p:pic>
      </p:grpSp>
      <p:grpSp>
        <p:nvGrpSpPr>
          <p:cNvPr id="12" name="Gruppo 11">
            <a:extLst>
              <a:ext uri="{FF2B5EF4-FFF2-40B4-BE49-F238E27FC236}">
                <a16:creationId xmlns:a16="http://schemas.microsoft.com/office/drawing/2014/main" id="{0E896946-04D5-4ED6-8AC5-886A405F178F}"/>
              </a:ext>
            </a:extLst>
          </p:cNvPr>
          <p:cNvGrpSpPr>
            <a:grpSpLocks noChangeAspect="1"/>
          </p:cNvGrpSpPr>
          <p:nvPr/>
        </p:nvGrpSpPr>
        <p:grpSpPr>
          <a:xfrm>
            <a:off x="5651793" y="3705576"/>
            <a:ext cx="2864038" cy="2428156"/>
            <a:chOff x="5480788" y="4705823"/>
            <a:chExt cx="2210123" cy="1873761"/>
          </a:xfrm>
        </p:grpSpPr>
        <p:sp>
          <p:nvSpPr>
            <p:cNvPr id="25" name="CasellaDiTesto 24">
              <a:extLst>
                <a:ext uri="{FF2B5EF4-FFF2-40B4-BE49-F238E27FC236}">
                  <a16:creationId xmlns:a16="http://schemas.microsoft.com/office/drawing/2014/main" id="{CB0A5BC2-0E51-4149-B372-66AA9B3A047D}"/>
                </a:ext>
              </a:extLst>
            </p:cNvPr>
            <p:cNvSpPr txBox="1"/>
            <p:nvPr/>
          </p:nvSpPr>
          <p:spPr>
            <a:xfrm>
              <a:off x="5480788" y="4705823"/>
              <a:ext cx="137088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b="1" dirty="0">
                  <a:latin typeface="Arial" pitchFamily="34" charset="0"/>
                  <a:cs typeface="Arial" pitchFamily="34" charset="0"/>
                </a:rPr>
                <a:t>Muovi+Pro</a:t>
              </a:r>
            </a:p>
            <a:p>
              <a:endParaRPr lang="pt-BR" b="1" dirty="0"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26" name="Immagine 25">
              <a:extLst>
                <a:ext uri="{FF2B5EF4-FFF2-40B4-BE49-F238E27FC236}">
                  <a16:creationId xmlns:a16="http://schemas.microsoft.com/office/drawing/2014/main" id="{67805D2E-9483-49F3-8DA5-F1454259C1C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987846" y="4938527"/>
              <a:ext cx="1703065" cy="1641057"/>
            </a:xfrm>
            <a:prstGeom prst="rect">
              <a:avLst/>
            </a:prstGeom>
          </p:spPr>
        </p:pic>
      </p:grpSp>
      <p:grpSp>
        <p:nvGrpSpPr>
          <p:cNvPr id="4" name="Gruppo 3">
            <a:extLst>
              <a:ext uri="{FF2B5EF4-FFF2-40B4-BE49-F238E27FC236}">
                <a16:creationId xmlns:a16="http://schemas.microsoft.com/office/drawing/2014/main" id="{15BA6034-75FD-83C7-A7FA-07067D726E90}"/>
              </a:ext>
            </a:extLst>
          </p:cNvPr>
          <p:cNvGrpSpPr/>
          <p:nvPr/>
        </p:nvGrpSpPr>
        <p:grpSpPr>
          <a:xfrm>
            <a:off x="5760199" y="1545576"/>
            <a:ext cx="3239315" cy="2160000"/>
            <a:chOff x="5760199" y="1545576"/>
            <a:chExt cx="3239315" cy="2160000"/>
          </a:xfrm>
        </p:grpSpPr>
        <p:sp>
          <p:nvSpPr>
            <p:cNvPr id="7" name="CasellaDiTesto 6"/>
            <p:cNvSpPr txBox="1"/>
            <p:nvPr/>
          </p:nvSpPr>
          <p:spPr>
            <a:xfrm>
              <a:off x="6084168" y="1545576"/>
              <a:ext cx="212750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b="1" dirty="0">
                  <a:latin typeface="Arial" pitchFamily="34" charset="0"/>
                  <a:cs typeface="Arial" pitchFamily="34" charset="0"/>
                </a:rPr>
                <a:t>Sessantaquattro+</a:t>
              </a:r>
            </a:p>
            <a:p>
              <a:endParaRPr lang="pt-BR" b="1" dirty="0"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3" name="Immagine 2" descr="Immagine che contiene testo&#10;&#10;Descrizione generata automaticamente">
              <a:extLst>
                <a:ext uri="{FF2B5EF4-FFF2-40B4-BE49-F238E27FC236}">
                  <a16:creationId xmlns:a16="http://schemas.microsoft.com/office/drawing/2014/main" id="{B30BE283-6956-E81B-CC16-A4461E0035B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60199" y="1545576"/>
              <a:ext cx="3239315" cy="216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1380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8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80803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itolo 1"/>
          <p:cNvSpPr txBox="1">
            <a:spLocks/>
          </p:cNvSpPr>
          <p:nvPr/>
        </p:nvSpPr>
        <p:spPr>
          <a:xfrm>
            <a:off x="827584" y="0"/>
            <a:ext cx="8316416" cy="7647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cy-GB" sz="3200" b="1" dirty="0">
                <a:solidFill>
                  <a:schemeClr val="accent1">
                    <a:lumMod val="75000"/>
                  </a:schemeClr>
                </a:solidFill>
                <a:latin typeface="Arial" charset="0"/>
                <a:cs typeface="Arial" charset="0"/>
              </a:rPr>
              <a:t>INDEX – New Devices 2023/2024</a:t>
            </a:r>
            <a:endParaRPr kumimoji="0" lang="cy-GB" sz="32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6" name="CasellaDiTesto 5"/>
          <p:cNvSpPr txBox="1"/>
          <p:nvPr/>
        </p:nvSpPr>
        <p:spPr>
          <a:xfrm>
            <a:off x="843182" y="4920897"/>
            <a:ext cx="821797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latin typeface="Arial" pitchFamily="34" charset="0"/>
                <a:cs typeface="Arial" pitchFamily="34" charset="0"/>
              </a:rPr>
              <a:t>Novecento+: Desktop HDsEMG device with at max 960 channels for HDsEMG + 8 AUX IN digital wired device [from 64 to 960 channelsa and from 15.000 to 80.000 Euro] </a:t>
            </a:r>
          </a:p>
          <a:p>
            <a:endParaRPr lang="pt-BR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A86C092E-203C-9F12-40F6-1C918AFD0436}"/>
              </a:ext>
            </a:extLst>
          </p:cNvPr>
          <p:cNvSpPr txBox="1"/>
          <p:nvPr/>
        </p:nvSpPr>
        <p:spPr>
          <a:xfrm>
            <a:off x="843182" y="3346918"/>
            <a:ext cx="798774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latin typeface="Arial" pitchFamily="34" charset="0"/>
                <a:cs typeface="Arial" pitchFamily="34" charset="0"/>
              </a:rPr>
              <a:t>Dinamico: system composed by 2 probes with 64 HDsEMG channels, 4 probes with 32 HDsEMG channels and 10 probes  with 2 EMG channels + 4 Aux-In and WiFi communication</a:t>
            </a:r>
          </a:p>
          <a:p>
            <a:r>
              <a:rPr lang="pt-BR" b="1" dirty="0">
                <a:latin typeface="Arial" pitchFamily="34" charset="0"/>
                <a:cs typeface="Arial" pitchFamily="34" charset="0"/>
              </a:rPr>
              <a:t>[37.400 Euro]</a:t>
            </a:r>
          </a:p>
          <a:p>
            <a:endParaRPr lang="pt-BR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6449DE17-528D-F4CB-9E9D-C36ED9F77397}"/>
              </a:ext>
            </a:extLst>
          </p:cNvPr>
          <p:cNvSpPr txBox="1"/>
          <p:nvPr/>
        </p:nvSpPr>
        <p:spPr>
          <a:xfrm>
            <a:off x="808038" y="2326936"/>
            <a:ext cx="82179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latin typeface="Arial" pitchFamily="34" charset="0"/>
                <a:cs typeface="Arial" pitchFamily="34" charset="0"/>
              </a:rPr>
              <a:t>Due+Pro: 20 EMG channels, composed by 10 WiFi probes + 4 Aux-In </a:t>
            </a:r>
          </a:p>
          <a:p>
            <a:r>
              <a:rPr lang="pt-BR" b="1" dirty="0">
                <a:latin typeface="Arial" pitchFamily="34" charset="0"/>
                <a:cs typeface="Arial" pitchFamily="34" charset="0"/>
              </a:rPr>
              <a:t>[14.400 Euro] </a:t>
            </a:r>
          </a:p>
          <a:p>
            <a:endParaRPr lang="pt-BR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EF1123B8-CF88-B2D3-7070-C7B5FDAF1A9B}"/>
              </a:ext>
            </a:extLst>
          </p:cNvPr>
          <p:cNvSpPr txBox="1"/>
          <p:nvPr/>
        </p:nvSpPr>
        <p:spPr>
          <a:xfrm>
            <a:off x="808038" y="1029955"/>
            <a:ext cx="821797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latin typeface="Arial" pitchFamily="34" charset="0"/>
                <a:cs typeface="Arial" pitchFamily="34" charset="0"/>
              </a:rPr>
              <a:t>Due+Lite: 2 EMG channels probe for bipolar detection with WiFi communcation</a:t>
            </a:r>
          </a:p>
          <a:p>
            <a:r>
              <a:rPr lang="pt-BR" b="1" dirty="0">
                <a:latin typeface="Arial" pitchFamily="34" charset="0"/>
                <a:cs typeface="Arial" pitchFamily="34" charset="0"/>
              </a:rPr>
              <a:t>[1.320 Euro]  </a:t>
            </a:r>
          </a:p>
          <a:p>
            <a:endParaRPr lang="pt-BR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4875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8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80803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olo 1"/>
          <p:cNvSpPr txBox="1">
            <a:spLocks/>
          </p:cNvSpPr>
          <p:nvPr/>
        </p:nvSpPr>
        <p:spPr>
          <a:xfrm>
            <a:off x="827584" y="2780928"/>
            <a:ext cx="8316416" cy="76470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cy-GB" sz="6000" b="1" dirty="0">
                <a:solidFill>
                  <a:schemeClr val="accent1">
                    <a:lumMod val="75000"/>
                  </a:schemeClr>
                </a:solidFill>
                <a:latin typeface="Arial" charset="0"/>
                <a:cs typeface="Arial" charset="0"/>
              </a:rPr>
              <a:t>THANK YOU</a:t>
            </a:r>
            <a:endParaRPr kumimoji="0" lang="cy-GB" sz="60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2270</TotalTime>
  <Words>1788</Words>
  <Application>Microsoft Office PowerPoint</Application>
  <PresentationFormat>Presentazione su schermo (4:3)</PresentationFormat>
  <Paragraphs>539</Paragraphs>
  <Slides>52</Slides>
  <Notes>4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52</vt:i4>
      </vt:variant>
    </vt:vector>
  </HeadingPairs>
  <TitlesOfParts>
    <vt:vector size="58" baseType="lpstr">
      <vt:lpstr>Arial</vt:lpstr>
      <vt:lpstr>Calibri</vt:lpstr>
      <vt:lpstr>ITCErasStd-Book</vt:lpstr>
      <vt:lpstr>ITCErasStd-Demi</vt:lpstr>
      <vt:lpstr>Tahoma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Enrico</dc:creator>
  <cp:lastModifiedBy>Andrea Bottin</cp:lastModifiedBy>
  <cp:revision>165</cp:revision>
  <dcterms:created xsi:type="dcterms:W3CDTF">2014-07-17T17:28:14Z</dcterms:created>
  <dcterms:modified xsi:type="dcterms:W3CDTF">2022-11-24T16:00:35Z</dcterms:modified>
</cp:coreProperties>
</file>