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8" r:id="rId4"/>
    <p:sldId id="267" r:id="rId5"/>
    <p:sldId id="261" r:id="rId6"/>
    <p:sldId id="262" r:id="rId7"/>
    <p:sldId id="263" r:id="rId8"/>
    <p:sldId id="265" r:id="rId9"/>
    <p:sldId id="264" r:id="rId10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48" d="100"/>
          <a:sy n="148" d="100"/>
        </p:scale>
        <p:origin x="2070" y="3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000C515-C17E-865A-4DE6-798A7DA1E7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E8D78219-BC8C-1D7F-62F6-A5960E5784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09A1AD30-A196-ABA0-DD83-AC89365698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BE118-75D5-4032-BC3D-F8F864C7F0E3}" type="datetimeFigureOut">
              <a:rPr lang="it-IT" smtClean="0"/>
              <a:t>23/06/2025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46DC39F1-ADCB-E6CC-EF9A-23872B58D6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F3E608A-AD00-5AAE-F479-199C6C29AE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B2F76-F18D-4FC6-8338-31BF23213F9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44041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DAD5F78-CB74-23E1-9543-EBA5D866F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59A2288-F7C6-84B8-5225-8F1162F04C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99BB5B3C-FBC3-0A83-2F66-A0B1FF97EB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BE118-75D5-4032-BC3D-F8F864C7F0E3}" type="datetimeFigureOut">
              <a:rPr lang="it-IT" smtClean="0"/>
              <a:t>23/06/2025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5913E58F-9E8F-44FD-375F-DDCDD716C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FB9F09DC-10E4-A5A2-59D8-9261AC451A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B2F76-F18D-4FC6-8338-31BF23213F9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74362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2F5C054-85E2-F1EC-CB60-67FB5C42D3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310CEE86-430A-3A23-8E3A-5BE1E2A95B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A1756F1C-7037-F913-29A9-560CA66C2B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BE118-75D5-4032-BC3D-F8F864C7F0E3}" type="datetimeFigureOut">
              <a:rPr lang="it-IT" smtClean="0"/>
              <a:t>23/06/2025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DB5CE931-3A8E-8FD1-C0F5-5B8BBBB7E5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460DAE0F-F9C1-1F48-173A-44CC496B8C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B2F76-F18D-4FC6-8338-31BF23213F9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45188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23C3B11-E665-727A-76CD-3D349D9050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01F1EAC-EEF5-B4CB-7855-60642238660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2A62EE27-25AE-3F06-B568-27583025A3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CC7F0B8F-62E3-EE13-F750-CFBFF512B8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BE118-75D5-4032-BC3D-F8F864C7F0E3}" type="datetimeFigureOut">
              <a:rPr lang="it-IT" smtClean="0"/>
              <a:t>23/06/2025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C99B7454-292E-40C6-4C2A-73C4155CC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A2659700-69AA-3F68-08C0-9D43DED730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B2F76-F18D-4FC6-8338-31BF23213F9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608937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86CEC94-4DD9-62F9-6DA3-0EF524F245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3C7F9BBD-ACF0-E942-287E-019D18C579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9BCFE04E-DC19-92BC-ACE1-C7075865E4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0C04B290-D476-08B5-05ED-669BC341BB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86C273A1-A559-7A9B-B8B0-499C06FA69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ECFEAC0F-E7D6-1E62-118B-CCAE0AD4A6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BE118-75D5-4032-BC3D-F8F864C7F0E3}" type="datetimeFigureOut">
              <a:rPr lang="it-IT" smtClean="0"/>
              <a:t>23/06/2025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56FA3269-1F7F-966F-9919-3DE0033A0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E9E44F25-4623-6072-EA18-23DD18D84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B2F76-F18D-4FC6-8338-31BF23213F9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686383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CFED21B-BEE2-A872-F94F-AF61E773B3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306C5EB5-EEB2-79CE-9B56-FB0ACB654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BE118-75D5-4032-BC3D-F8F864C7F0E3}" type="datetimeFigureOut">
              <a:rPr lang="it-IT" smtClean="0"/>
              <a:t>23/06/2025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D0140D85-7697-AA13-24B5-6AC8D20AC9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E4CF01E9-9254-B940-BB5A-9A3B59D47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B2F76-F18D-4FC6-8338-31BF23213F9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037823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7926119E-0CB0-B261-EE2F-92E2827E11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BE118-75D5-4032-BC3D-F8F864C7F0E3}" type="datetimeFigureOut">
              <a:rPr lang="it-IT" smtClean="0"/>
              <a:t>23/06/2025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83238353-A405-990D-4935-50990860DA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D4962640-E269-DAC9-F06B-16607E357C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B2F76-F18D-4FC6-8338-31BF23213F9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65276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CD6DDB5-BD15-E19E-2D95-F95095E0D9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89A4CA1-3FF7-9972-C192-EDFD4B4DC9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9B1822B6-2D28-7B1B-6A0A-957F0B9196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F460E131-AFD5-E61D-9EE0-362F955A65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BE118-75D5-4032-BC3D-F8F864C7F0E3}" type="datetimeFigureOut">
              <a:rPr lang="it-IT" smtClean="0"/>
              <a:t>23/06/2025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75192D5B-F7E0-9352-1149-B711D42EF7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6A67A622-465D-79DF-38AB-84810A5C8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B2F76-F18D-4FC6-8338-31BF23213F9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49542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E833DC1-0D9C-9AB2-B4B7-75DCFCC79E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A0F0F69C-A26D-E9D8-AB8C-70DACD0B042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A526E66B-FDA6-1D36-80C3-417C9BAFF4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EFD7C469-B49B-E7B1-457A-404EA2B785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BE118-75D5-4032-BC3D-F8F864C7F0E3}" type="datetimeFigureOut">
              <a:rPr lang="it-IT" smtClean="0"/>
              <a:t>23/06/2025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2447B7CB-5847-3B01-E01C-A01F634865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6B191B3D-C39D-4FEF-E4FC-5BEE3DD55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B2F76-F18D-4FC6-8338-31BF23213F9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74960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253CD06-7ABA-E625-2E0A-08B97A59C3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2C58B418-BE5D-E03C-4C65-7C482DB32A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C10D79BC-684F-6E5A-FF5B-6CDA32D4C4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BE118-75D5-4032-BC3D-F8F864C7F0E3}" type="datetimeFigureOut">
              <a:rPr lang="it-IT" smtClean="0"/>
              <a:t>23/06/2025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9A78D7F4-F17B-47AF-DA2E-C7358D8DB8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8A4BFEE7-E023-246A-F3E0-B5058A0AA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B2F76-F18D-4FC6-8338-31BF23213F9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98456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86DCDB47-F68E-88EA-EAEF-22C089EC63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CCE9C921-38BF-F020-07B1-96EEB99D95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36BAC94E-C6D1-BE7B-B118-1A7675FD89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BE118-75D5-4032-BC3D-F8F864C7F0E3}" type="datetimeFigureOut">
              <a:rPr lang="it-IT" smtClean="0"/>
              <a:t>23/06/2025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1A387CA1-21D4-A7AE-1DD4-ED89CD7E2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52C7AA04-1B0A-B740-1DA5-8CA8E8EC54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B2F76-F18D-4FC6-8338-31BF23213F9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78767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F6B66535-4CC5-8B69-D7C0-B8C1373435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9ECC2A30-7AF6-AAAE-5BC8-7E9364F873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AA2F59A-EFC7-D86B-3F88-BBEA06515C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2ABE118-75D5-4032-BC3D-F8F864C7F0E3}" type="datetimeFigureOut">
              <a:rPr lang="it-IT" smtClean="0"/>
              <a:t>23/06/2025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DFD0DB76-50A9-7731-684C-247777E02F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07F2B6BB-3CD9-FE98-47AF-8D676F378B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48B2F76-F18D-4FC6-8338-31BF23213F9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84376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youtu.be/J9r8d3Ccl7w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6685E841-11A2-C5A4-ADB4-AC06092797DF}"/>
              </a:ext>
            </a:extLst>
          </p:cNvPr>
          <p:cNvSpPr txBox="1"/>
          <p:nvPr/>
        </p:nvSpPr>
        <p:spPr>
          <a:xfrm>
            <a:off x="0" y="104274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 err="1"/>
              <a:t>Realignment</a:t>
            </a:r>
            <a:r>
              <a:rPr lang="it-IT" b="1" dirty="0"/>
              <a:t> of </a:t>
            </a:r>
            <a:r>
              <a:rPr lang="it-IT" b="1" dirty="0" err="1"/>
              <a:t>signals</a:t>
            </a:r>
            <a:r>
              <a:rPr lang="it-IT" b="1" dirty="0"/>
              <a:t> </a:t>
            </a:r>
            <a:r>
              <a:rPr lang="it-IT" b="1" dirty="0" err="1"/>
              <a:t>acquired</a:t>
            </a:r>
            <a:r>
              <a:rPr lang="it-IT" b="1" dirty="0"/>
              <a:t> with </a:t>
            </a:r>
            <a:r>
              <a:rPr lang="it-IT" b="1" dirty="0" err="1"/>
              <a:t>MuoviPro</a:t>
            </a:r>
            <a:r>
              <a:rPr lang="it-IT" b="1" dirty="0"/>
              <a:t> and </a:t>
            </a:r>
            <a:r>
              <a:rPr lang="it-IT" b="1" dirty="0" err="1"/>
              <a:t>Muovi+Pro</a:t>
            </a:r>
            <a:endParaRPr lang="it-IT" b="1" dirty="0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224396FF-4F85-D420-0DA3-59405FE6FFC9}"/>
              </a:ext>
            </a:extLst>
          </p:cNvPr>
          <p:cNvSpPr txBox="1"/>
          <p:nvPr/>
        </p:nvSpPr>
        <p:spPr>
          <a:xfrm>
            <a:off x="0" y="577153"/>
            <a:ext cx="1219199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/>
              <a:t>The file </a:t>
            </a:r>
            <a:r>
              <a:rPr lang="it-IT" dirty="0" err="1"/>
              <a:t>acquired</a:t>
            </a:r>
            <a:r>
              <a:rPr lang="it-IT" dirty="0"/>
              <a:t> from muovi/muovi+ and SyncStation are </a:t>
            </a:r>
            <a:r>
              <a:rPr lang="it-IT" dirty="0" err="1"/>
              <a:t>acquired</a:t>
            </a:r>
            <a:r>
              <a:rPr lang="it-IT" dirty="0"/>
              <a:t> </a:t>
            </a:r>
            <a:r>
              <a:rPr lang="it-IT" dirty="0" err="1"/>
              <a:t>independently</a:t>
            </a:r>
            <a:r>
              <a:rPr lang="it-IT" dirty="0"/>
              <a:t> from one device to another. The </a:t>
            </a:r>
            <a:r>
              <a:rPr lang="it-IT" dirty="0" err="1"/>
              <a:t>command</a:t>
            </a:r>
            <a:r>
              <a:rPr lang="it-IT" dirty="0"/>
              <a:t> to start the </a:t>
            </a:r>
            <a:r>
              <a:rPr lang="it-IT" dirty="0" err="1"/>
              <a:t>acquisition</a:t>
            </a:r>
            <a:r>
              <a:rPr lang="it-IT" dirty="0"/>
              <a:t> </a:t>
            </a:r>
            <a:r>
              <a:rPr lang="it-IT" dirty="0" err="1"/>
              <a:t>is</a:t>
            </a:r>
            <a:r>
              <a:rPr lang="it-IT" dirty="0"/>
              <a:t> </a:t>
            </a:r>
            <a:r>
              <a:rPr lang="it-IT" dirty="0" err="1"/>
              <a:t>sent</a:t>
            </a:r>
            <a:r>
              <a:rPr lang="it-IT" dirty="0"/>
              <a:t> from SyncStation to the probes </a:t>
            </a:r>
            <a:r>
              <a:rPr lang="it-IT" dirty="0" err="1"/>
              <a:t>through</a:t>
            </a:r>
            <a:r>
              <a:rPr lang="it-IT" dirty="0"/>
              <a:t> WiFi. The </a:t>
            </a:r>
            <a:r>
              <a:rPr lang="it-IT" dirty="0" err="1"/>
              <a:t>commands</a:t>
            </a:r>
            <a:r>
              <a:rPr lang="it-IT" dirty="0"/>
              <a:t> can </a:t>
            </a:r>
            <a:r>
              <a:rPr lang="it-IT" dirty="0" err="1"/>
              <a:t>arrive</a:t>
            </a:r>
            <a:r>
              <a:rPr lang="it-IT" dirty="0"/>
              <a:t> to the probes with delays. </a:t>
            </a:r>
            <a:r>
              <a:rPr lang="it-IT" dirty="0" err="1"/>
              <a:t>Thus</a:t>
            </a:r>
            <a:r>
              <a:rPr lang="it-IT" dirty="0"/>
              <a:t>, the </a:t>
            </a:r>
            <a:r>
              <a:rPr lang="it-IT" dirty="0" err="1"/>
              <a:t>acquisition</a:t>
            </a:r>
            <a:r>
              <a:rPr lang="it-IT" dirty="0"/>
              <a:t> of the </a:t>
            </a:r>
            <a:r>
              <a:rPr lang="it-IT" dirty="0" err="1"/>
              <a:t>singlas</a:t>
            </a:r>
            <a:r>
              <a:rPr lang="it-IT" dirty="0"/>
              <a:t> on the </a:t>
            </a:r>
            <a:r>
              <a:rPr lang="it-IT" dirty="0" err="1"/>
              <a:t>different</a:t>
            </a:r>
            <a:r>
              <a:rPr lang="it-IT" dirty="0"/>
              <a:t> probes can start </a:t>
            </a:r>
            <a:r>
              <a:rPr lang="it-IT" dirty="0" err="1"/>
              <a:t>not</a:t>
            </a:r>
            <a:r>
              <a:rPr lang="it-IT" dirty="0"/>
              <a:t> </a:t>
            </a:r>
            <a:r>
              <a:rPr lang="it-IT" dirty="0" err="1"/>
              <a:t>exactly</a:t>
            </a:r>
            <a:r>
              <a:rPr lang="it-IT" dirty="0"/>
              <a:t> </a:t>
            </a:r>
            <a:r>
              <a:rPr lang="it-IT" dirty="0" err="1"/>
              <a:t>at</a:t>
            </a:r>
            <a:r>
              <a:rPr lang="it-IT" dirty="0"/>
              <a:t> the same time. </a:t>
            </a:r>
            <a:r>
              <a:rPr lang="it-IT" dirty="0" err="1"/>
              <a:t>Moreover</a:t>
            </a:r>
            <a:r>
              <a:rPr lang="it-IT" dirty="0"/>
              <a:t>, the </a:t>
            </a:r>
            <a:r>
              <a:rPr lang="it-IT" dirty="0" err="1"/>
              <a:t>different</a:t>
            </a:r>
            <a:r>
              <a:rPr lang="it-IT" dirty="0"/>
              <a:t> probes can have a </a:t>
            </a:r>
            <a:r>
              <a:rPr lang="it-IT" dirty="0" err="1"/>
              <a:t>slightly</a:t>
            </a:r>
            <a:r>
              <a:rPr lang="it-IT" dirty="0"/>
              <a:t> </a:t>
            </a:r>
            <a:r>
              <a:rPr lang="it-IT" dirty="0" err="1"/>
              <a:t>different</a:t>
            </a:r>
            <a:r>
              <a:rPr lang="it-IT" dirty="0"/>
              <a:t> </a:t>
            </a:r>
            <a:r>
              <a:rPr lang="it-IT" dirty="0" err="1"/>
              <a:t>internal</a:t>
            </a:r>
            <a:r>
              <a:rPr lang="it-IT" dirty="0"/>
              <a:t> clock and the sampling frequency can </a:t>
            </a:r>
            <a:r>
              <a:rPr lang="it-IT" dirty="0" err="1"/>
              <a:t>vary</a:t>
            </a:r>
            <a:r>
              <a:rPr lang="it-IT" dirty="0"/>
              <a:t> with a maximum </a:t>
            </a:r>
            <a:r>
              <a:rPr lang="it-IT" dirty="0" err="1"/>
              <a:t>difference</a:t>
            </a:r>
            <a:r>
              <a:rPr lang="it-IT" dirty="0"/>
              <a:t> of 50 ppm.</a:t>
            </a:r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749585A9-37A7-A8FE-29BA-DF053B737B0F}"/>
              </a:ext>
            </a:extLst>
          </p:cNvPr>
          <p:cNvSpPr txBox="1"/>
          <p:nvPr/>
        </p:nvSpPr>
        <p:spPr>
          <a:xfrm>
            <a:off x="1" y="2674914"/>
            <a:ext cx="621029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/>
              <a:t>The software OTBioLab25 can be </a:t>
            </a:r>
            <a:r>
              <a:rPr lang="it-IT" dirty="0" err="1"/>
              <a:t>used</a:t>
            </a:r>
            <a:r>
              <a:rPr lang="it-IT" dirty="0"/>
              <a:t> to re-</a:t>
            </a:r>
            <a:r>
              <a:rPr lang="it-IT" dirty="0" err="1"/>
              <a:t>align</a:t>
            </a:r>
            <a:r>
              <a:rPr lang="it-IT" dirty="0"/>
              <a:t> the </a:t>
            </a:r>
            <a:r>
              <a:rPr lang="it-IT" dirty="0" err="1"/>
              <a:t>signals</a:t>
            </a:r>
            <a:r>
              <a:rPr lang="it-IT" dirty="0"/>
              <a:t> </a:t>
            </a:r>
            <a:r>
              <a:rPr lang="it-IT" dirty="0" err="1"/>
              <a:t>acquired</a:t>
            </a:r>
            <a:r>
              <a:rPr lang="it-IT" dirty="0"/>
              <a:t>. In </a:t>
            </a:r>
            <a:r>
              <a:rPr lang="it-IT" dirty="0" err="1"/>
              <a:t>fact</a:t>
            </a:r>
            <a:r>
              <a:rPr lang="it-IT" dirty="0"/>
              <a:t>, the SyncStation send </a:t>
            </a:r>
            <a:r>
              <a:rPr lang="it-IT" dirty="0" err="1"/>
              <a:t>radiofrequency</a:t>
            </a:r>
            <a:r>
              <a:rPr lang="it-IT" dirty="0"/>
              <a:t> </a:t>
            </a:r>
            <a:r>
              <a:rPr lang="it-IT" dirty="0" err="1"/>
              <a:t>Sync</a:t>
            </a:r>
            <a:r>
              <a:rPr lang="it-IT" dirty="0"/>
              <a:t> </a:t>
            </a:r>
            <a:r>
              <a:rPr lang="it-IT" dirty="0" err="1"/>
              <a:t>pulses</a:t>
            </a:r>
            <a:r>
              <a:rPr lang="it-IT" dirty="0"/>
              <a:t> to the probes. The </a:t>
            </a:r>
            <a:r>
              <a:rPr lang="it-IT" dirty="0" err="1"/>
              <a:t>pulses</a:t>
            </a:r>
            <a:r>
              <a:rPr lang="it-IT" dirty="0"/>
              <a:t> are </a:t>
            </a:r>
            <a:r>
              <a:rPr lang="it-IT" dirty="0" err="1"/>
              <a:t>recorded</a:t>
            </a:r>
            <a:r>
              <a:rPr lang="it-IT" dirty="0"/>
              <a:t> </a:t>
            </a:r>
            <a:r>
              <a:rPr lang="it-IT" dirty="0" err="1"/>
              <a:t>together</a:t>
            </a:r>
            <a:r>
              <a:rPr lang="it-IT" dirty="0"/>
              <a:t> with the EMG </a:t>
            </a:r>
            <a:r>
              <a:rPr lang="it-IT" dirty="0" err="1"/>
              <a:t>signals</a:t>
            </a:r>
            <a:r>
              <a:rPr lang="it-IT" dirty="0"/>
              <a:t> and the software, </a:t>
            </a:r>
            <a:r>
              <a:rPr lang="it-IT" dirty="0" err="1"/>
              <a:t>using</a:t>
            </a:r>
            <a:r>
              <a:rPr lang="it-IT" dirty="0"/>
              <a:t> </a:t>
            </a:r>
            <a:r>
              <a:rPr lang="it-IT" dirty="0" err="1"/>
              <a:t>these</a:t>
            </a:r>
            <a:r>
              <a:rPr lang="it-IT" dirty="0"/>
              <a:t> </a:t>
            </a:r>
            <a:r>
              <a:rPr lang="it-IT" dirty="0" err="1"/>
              <a:t>Sync</a:t>
            </a:r>
            <a:r>
              <a:rPr lang="it-IT" dirty="0"/>
              <a:t> </a:t>
            </a:r>
            <a:r>
              <a:rPr lang="it-IT" dirty="0" err="1"/>
              <a:t>pulses</a:t>
            </a:r>
            <a:r>
              <a:rPr lang="it-IT" dirty="0"/>
              <a:t> can </a:t>
            </a:r>
            <a:r>
              <a:rPr lang="it-IT" dirty="0" err="1"/>
              <a:t>realign</a:t>
            </a:r>
            <a:r>
              <a:rPr lang="it-IT" dirty="0"/>
              <a:t> the </a:t>
            </a:r>
            <a:r>
              <a:rPr lang="it-IT" dirty="0" err="1"/>
              <a:t>acquisitions</a:t>
            </a:r>
            <a:r>
              <a:rPr lang="it-IT" dirty="0"/>
              <a:t>.</a:t>
            </a:r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A6A9A03D-29CD-2C54-70B5-9C2CF1371410}"/>
              </a:ext>
            </a:extLst>
          </p:cNvPr>
          <p:cNvSpPr txBox="1"/>
          <p:nvPr/>
        </p:nvSpPr>
        <p:spPr>
          <a:xfrm>
            <a:off x="0" y="4381138"/>
            <a:ext cx="62103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/>
              <a:t>Follow this guide to </a:t>
            </a:r>
            <a:r>
              <a:rPr lang="it-IT" dirty="0" err="1"/>
              <a:t>realign</a:t>
            </a:r>
            <a:r>
              <a:rPr lang="it-IT" dirty="0"/>
              <a:t> </a:t>
            </a:r>
            <a:r>
              <a:rPr lang="it-IT" dirty="0" err="1"/>
              <a:t>your</a:t>
            </a:r>
            <a:r>
              <a:rPr lang="it-IT" dirty="0"/>
              <a:t> </a:t>
            </a:r>
            <a:r>
              <a:rPr lang="it-IT" dirty="0" err="1"/>
              <a:t>signals</a:t>
            </a:r>
            <a:r>
              <a:rPr lang="it-IT" dirty="0"/>
              <a:t>:</a:t>
            </a:r>
          </a:p>
          <a:p>
            <a:pPr marL="342900" indent="-342900" algn="just">
              <a:buAutoNum type="arabicPeriod"/>
            </a:pPr>
            <a:r>
              <a:rPr lang="it-IT" dirty="0"/>
              <a:t>Download, </a:t>
            </a:r>
            <a:r>
              <a:rPr lang="it-IT" dirty="0" err="1"/>
              <a:t>install</a:t>
            </a:r>
            <a:r>
              <a:rPr lang="it-IT" dirty="0"/>
              <a:t> and </a:t>
            </a:r>
            <a:r>
              <a:rPr lang="it-IT" dirty="0" err="1"/>
              <a:t>run</a:t>
            </a:r>
            <a:r>
              <a:rPr lang="it-IT" dirty="0"/>
              <a:t> OTBioLab25 (it </a:t>
            </a:r>
            <a:r>
              <a:rPr lang="it-IT" dirty="0" err="1"/>
              <a:t>is</a:t>
            </a:r>
            <a:r>
              <a:rPr lang="it-IT" dirty="0"/>
              <a:t> free, you can download it from the download </a:t>
            </a:r>
            <a:r>
              <a:rPr lang="it-IT" dirty="0" err="1"/>
              <a:t>section</a:t>
            </a:r>
            <a:r>
              <a:rPr lang="it-IT" dirty="0"/>
              <a:t> of the website: otbioelettronica.it</a:t>
            </a:r>
          </a:p>
          <a:p>
            <a:pPr marL="342900" indent="-342900" algn="just">
              <a:buAutoNum type="arabicPeriod"/>
            </a:pPr>
            <a:r>
              <a:rPr lang="it-IT" dirty="0"/>
              <a:t>From the </a:t>
            </a:r>
            <a:r>
              <a:rPr lang="it-IT" dirty="0" err="1"/>
              <a:t>main</a:t>
            </a:r>
            <a:r>
              <a:rPr lang="it-IT" dirty="0"/>
              <a:t> screen, open support window</a:t>
            </a:r>
          </a:p>
          <a:p>
            <a:pPr marL="342900" indent="-342900" algn="just">
              <a:buAutoNum type="arabicPeriod"/>
            </a:pPr>
            <a:r>
              <a:rPr lang="it-IT" dirty="0"/>
              <a:t>Then </a:t>
            </a:r>
            <a:r>
              <a:rPr lang="it-IT" dirty="0" err="1"/>
              <a:t>install</a:t>
            </a:r>
            <a:r>
              <a:rPr lang="it-IT" dirty="0"/>
              <a:t> the Python tools</a:t>
            </a:r>
          </a:p>
          <a:p>
            <a:pPr algn="just"/>
            <a:r>
              <a:rPr lang="it-IT" dirty="0"/>
              <a:t>For </a:t>
            </a:r>
            <a:r>
              <a:rPr lang="it-IT" dirty="0" err="1"/>
              <a:t>details</a:t>
            </a:r>
            <a:r>
              <a:rPr lang="it-IT" dirty="0"/>
              <a:t> about Python tools,</a:t>
            </a:r>
          </a:p>
          <a:p>
            <a:pPr algn="just"/>
            <a:r>
              <a:rPr lang="it-IT" dirty="0"/>
              <a:t>check this tutorial video: </a:t>
            </a:r>
            <a:r>
              <a:rPr lang="it-IT" dirty="0">
                <a:hlinkClick r:id="rId2"/>
              </a:rPr>
              <a:t>https://youtu.be/J9r8d3Ccl7w</a:t>
            </a:r>
            <a:endParaRPr lang="it-IT" dirty="0"/>
          </a:p>
        </p:txBody>
      </p:sp>
      <p:pic>
        <p:nvPicPr>
          <p:cNvPr id="29" name="Immagine 28">
            <a:extLst>
              <a:ext uri="{FF2B5EF4-FFF2-40B4-BE49-F238E27FC236}">
                <a16:creationId xmlns:a16="http://schemas.microsoft.com/office/drawing/2014/main" id="{B6967D12-0118-B068-8132-D013EFCFCD8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1328" t="170" r="34219" b="-391"/>
          <a:stretch>
            <a:fillRect/>
          </a:stretch>
        </p:blipFill>
        <p:spPr>
          <a:xfrm>
            <a:off x="6353175" y="1759205"/>
            <a:ext cx="5419726" cy="5114926"/>
          </a:xfrm>
          <a:prstGeom prst="rect">
            <a:avLst/>
          </a:prstGeom>
        </p:spPr>
      </p:pic>
      <p:sp>
        <p:nvSpPr>
          <p:cNvPr id="30" name="Ovale 29">
            <a:extLst>
              <a:ext uri="{FF2B5EF4-FFF2-40B4-BE49-F238E27FC236}">
                <a16:creationId xmlns:a16="http://schemas.microsoft.com/office/drawing/2014/main" id="{5BCC6C10-3737-0AD7-D55E-0013669533DE}"/>
              </a:ext>
            </a:extLst>
          </p:cNvPr>
          <p:cNvSpPr/>
          <p:nvPr/>
        </p:nvSpPr>
        <p:spPr>
          <a:xfrm>
            <a:off x="7961396" y="5495924"/>
            <a:ext cx="657726" cy="56197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31" name="Connettore 2 30">
            <a:extLst>
              <a:ext uri="{FF2B5EF4-FFF2-40B4-BE49-F238E27FC236}">
                <a16:creationId xmlns:a16="http://schemas.microsoft.com/office/drawing/2014/main" id="{FE4A65CC-2CE3-16F1-473D-8204D003ADE5}"/>
              </a:ext>
            </a:extLst>
          </p:cNvPr>
          <p:cNvCxnSpPr>
            <a:cxnSpLocks/>
          </p:cNvCxnSpPr>
          <p:nvPr/>
        </p:nvCxnSpPr>
        <p:spPr>
          <a:xfrm>
            <a:off x="4933950" y="5690297"/>
            <a:ext cx="3027446" cy="12947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Ovale 33">
            <a:extLst>
              <a:ext uri="{FF2B5EF4-FFF2-40B4-BE49-F238E27FC236}">
                <a16:creationId xmlns:a16="http://schemas.microsoft.com/office/drawing/2014/main" id="{56E83B8A-06FD-5BCD-53A3-56DD29A96E30}"/>
              </a:ext>
            </a:extLst>
          </p:cNvPr>
          <p:cNvSpPr/>
          <p:nvPr/>
        </p:nvSpPr>
        <p:spPr>
          <a:xfrm>
            <a:off x="8761996" y="5038724"/>
            <a:ext cx="589547" cy="361951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5" name="Figura a mano libera: forma 34">
            <a:extLst>
              <a:ext uri="{FF2B5EF4-FFF2-40B4-BE49-F238E27FC236}">
                <a16:creationId xmlns:a16="http://schemas.microsoft.com/office/drawing/2014/main" id="{05C87B9D-0FCE-C2CB-F4ED-9CDD7BFB34A3}"/>
              </a:ext>
            </a:extLst>
          </p:cNvPr>
          <p:cNvSpPr/>
          <p:nvPr/>
        </p:nvSpPr>
        <p:spPr>
          <a:xfrm>
            <a:off x="3219450" y="5400674"/>
            <a:ext cx="5819775" cy="1004485"/>
          </a:xfrm>
          <a:custGeom>
            <a:avLst/>
            <a:gdLst>
              <a:gd name="connsiteX0" fmla="*/ 0 w 5819775"/>
              <a:gd name="connsiteY0" fmla="*/ 742950 h 1147360"/>
              <a:gd name="connsiteX1" fmla="*/ 4581525 w 5819775"/>
              <a:gd name="connsiteY1" fmla="*/ 1114425 h 1147360"/>
              <a:gd name="connsiteX2" fmla="*/ 5819775 w 5819775"/>
              <a:gd name="connsiteY2" fmla="*/ 0 h 1147360"/>
              <a:gd name="connsiteX3" fmla="*/ 5819775 w 5819775"/>
              <a:gd name="connsiteY3" fmla="*/ 0 h 1147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19775" h="1147360">
                <a:moveTo>
                  <a:pt x="0" y="742950"/>
                </a:moveTo>
                <a:cubicBezTo>
                  <a:pt x="1805781" y="990600"/>
                  <a:pt x="3611563" y="1238250"/>
                  <a:pt x="4581525" y="1114425"/>
                </a:cubicBezTo>
                <a:cubicBezTo>
                  <a:pt x="5551487" y="990600"/>
                  <a:pt x="5819775" y="0"/>
                  <a:pt x="5819775" y="0"/>
                </a:cubicBezTo>
                <a:lnTo>
                  <a:pt x="5819775" y="0"/>
                </a:lnTo>
              </a:path>
            </a:pathLst>
          </a:custGeom>
          <a:noFill/>
          <a:ln>
            <a:solidFill>
              <a:srgbClr val="FF0000"/>
            </a:solidFill>
            <a:tailEnd type="triangle" w="lg" len="lg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37590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 descr="Immagine che contiene testo, cerchio, schermata, diagramma&#10;&#10;Il contenuto generato dall'IA potrebbe non essere corretto.">
            <a:extLst>
              <a:ext uri="{FF2B5EF4-FFF2-40B4-BE49-F238E27FC236}">
                <a16:creationId xmlns:a16="http://schemas.microsoft.com/office/drawing/2014/main" id="{E3BEC67F-E89C-41A1-6B76-94924E9E00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9" y="0"/>
            <a:ext cx="6858001" cy="4812632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914EA8D9-8D54-BE1C-351C-92EC9ED603A5}"/>
              </a:ext>
            </a:extLst>
          </p:cNvPr>
          <p:cNvSpPr txBox="1"/>
          <p:nvPr/>
        </p:nvSpPr>
        <p:spPr>
          <a:xfrm>
            <a:off x="101569" y="598711"/>
            <a:ext cx="5130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/>
              <a:t>4. Click on the open </a:t>
            </a:r>
            <a:r>
              <a:rPr lang="it-IT" dirty="0" err="1"/>
              <a:t>button</a:t>
            </a:r>
            <a:r>
              <a:rPr lang="it-IT" dirty="0"/>
              <a:t> in the </a:t>
            </a:r>
            <a:r>
              <a:rPr lang="it-IT" dirty="0" err="1"/>
              <a:t>main</a:t>
            </a:r>
            <a:r>
              <a:rPr lang="it-IT" dirty="0"/>
              <a:t> screen</a:t>
            </a:r>
          </a:p>
        </p:txBody>
      </p:sp>
      <p:sp>
        <p:nvSpPr>
          <p:cNvPr id="6" name="Ovale 5">
            <a:extLst>
              <a:ext uri="{FF2B5EF4-FFF2-40B4-BE49-F238E27FC236}">
                <a16:creationId xmlns:a16="http://schemas.microsoft.com/office/drawing/2014/main" id="{E013361F-9C31-B731-F055-E9B3A921D747}"/>
              </a:ext>
            </a:extLst>
          </p:cNvPr>
          <p:cNvSpPr/>
          <p:nvPr/>
        </p:nvSpPr>
        <p:spPr>
          <a:xfrm>
            <a:off x="9863189" y="2076450"/>
            <a:ext cx="657726" cy="71437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7" name="Connettore 2 6">
            <a:extLst>
              <a:ext uri="{FF2B5EF4-FFF2-40B4-BE49-F238E27FC236}">
                <a16:creationId xmlns:a16="http://schemas.microsoft.com/office/drawing/2014/main" id="{B583ABBD-6A76-CC99-29C2-65843AD30E52}"/>
              </a:ext>
            </a:extLst>
          </p:cNvPr>
          <p:cNvCxnSpPr>
            <a:cxnSpLocks/>
          </p:cNvCxnSpPr>
          <p:nvPr/>
        </p:nvCxnSpPr>
        <p:spPr>
          <a:xfrm>
            <a:off x="4732325" y="885825"/>
            <a:ext cx="5130864" cy="148590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Immagine 10" descr="Immagine che contiene testo, schermata, Software multimediale, software&#10;&#10;Il contenuto generato dall'IA potrebbe non essere corretto.">
            <a:extLst>
              <a:ext uri="{FF2B5EF4-FFF2-40B4-BE49-F238E27FC236}">
                <a16:creationId xmlns:a16="http://schemas.microsoft.com/office/drawing/2014/main" id="{89E65572-1E07-9F5A-D212-ACD2D3A725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048"/>
          <a:stretch>
            <a:fillRect/>
          </a:stretch>
        </p:blipFill>
        <p:spPr>
          <a:xfrm>
            <a:off x="916805" y="3429000"/>
            <a:ext cx="5503045" cy="3318510"/>
          </a:xfrm>
          <a:prstGeom prst="rect">
            <a:avLst/>
          </a:prstGeom>
        </p:spPr>
      </p:pic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2D3C9233-F3B8-B568-C09F-E438D321036E}"/>
              </a:ext>
            </a:extLst>
          </p:cNvPr>
          <p:cNvSpPr txBox="1"/>
          <p:nvPr/>
        </p:nvSpPr>
        <p:spPr>
          <a:xfrm>
            <a:off x="101569" y="2576220"/>
            <a:ext cx="45624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/>
              <a:t>5. Click on the open </a:t>
            </a:r>
            <a:r>
              <a:rPr lang="it-IT" dirty="0" err="1"/>
              <a:t>button</a:t>
            </a:r>
            <a:endParaRPr lang="it-IT" dirty="0"/>
          </a:p>
        </p:txBody>
      </p:sp>
      <p:sp>
        <p:nvSpPr>
          <p:cNvPr id="13" name="Ovale 12">
            <a:extLst>
              <a:ext uri="{FF2B5EF4-FFF2-40B4-BE49-F238E27FC236}">
                <a16:creationId xmlns:a16="http://schemas.microsoft.com/office/drawing/2014/main" id="{2C381804-F013-D437-7A5C-B5DBE18DA51E}"/>
              </a:ext>
            </a:extLst>
          </p:cNvPr>
          <p:cNvSpPr/>
          <p:nvPr/>
        </p:nvSpPr>
        <p:spPr>
          <a:xfrm>
            <a:off x="740330" y="3557295"/>
            <a:ext cx="1012269" cy="3429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4" name="Connettore 2 13">
            <a:extLst>
              <a:ext uri="{FF2B5EF4-FFF2-40B4-BE49-F238E27FC236}">
                <a16:creationId xmlns:a16="http://schemas.microsoft.com/office/drawing/2014/main" id="{817B2406-271A-A7D4-0222-77A238F5EDF0}"/>
              </a:ext>
            </a:extLst>
          </p:cNvPr>
          <p:cNvCxnSpPr>
            <a:cxnSpLocks/>
          </p:cNvCxnSpPr>
          <p:nvPr/>
        </p:nvCxnSpPr>
        <p:spPr>
          <a:xfrm flipH="1">
            <a:off x="1394314" y="2969072"/>
            <a:ext cx="122487" cy="56470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0FB4D108-BC53-CEC6-DB1A-427595FB175A}"/>
              </a:ext>
            </a:extLst>
          </p:cNvPr>
          <p:cNvSpPr txBox="1"/>
          <p:nvPr/>
        </p:nvSpPr>
        <p:spPr>
          <a:xfrm>
            <a:off x="7178644" y="5500370"/>
            <a:ext cx="45624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/>
              <a:t>6. Click on the open file </a:t>
            </a:r>
            <a:r>
              <a:rPr lang="it-IT" dirty="0" err="1"/>
              <a:t>button</a:t>
            </a:r>
            <a:r>
              <a:rPr lang="it-IT" dirty="0"/>
              <a:t> and </a:t>
            </a:r>
            <a:r>
              <a:rPr lang="it-IT" dirty="0" err="1"/>
              <a:t>browse</a:t>
            </a:r>
            <a:r>
              <a:rPr lang="it-IT" dirty="0"/>
              <a:t> on </a:t>
            </a:r>
            <a:r>
              <a:rPr lang="it-IT" dirty="0" err="1"/>
              <a:t>your</a:t>
            </a:r>
            <a:r>
              <a:rPr lang="it-IT" dirty="0"/>
              <a:t> computer to open the </a:t>
            </a:r>
            <a:r>
              <a:rPr lang="it-IT" dirty="0" err="1"/>
              <a:t>desired</a:t>
            </a:r>
            <a:r>
              <a:rPr lang="it-IT" dirty="0"/>
              <a:t> file</a:t>
            </a:r>
          </a:p>
        </p:txBody>
      </p:sp>
      <p:sp>
        <p:nvSpPr>
          <p:cNvPr id="16" name="Ovale 15">
            <a:extLst>
              <a:ext uri="{FF2B5EF4-FFF2-40B4-BE49-F238E27FC236}">
                <a16:creationId xmlns:a16="http://schemas.microsoft.com/office/drawing/2014/main" id="{41A5995C-5E65-1EBC-0862-D3C254264868}"/>
              </a:ext>
            </a:extLst>
          </p:cNvPr>
          <p:cNvSpPr/>
          <p:nvPr/>
        </p:nvSpPr>
        <p:spPr>
          <a:xfrm>
            <a:off x="5333999" y="3474299"/>
            <a:ext cx="1187417" cy="4381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7" name="Connettore 2 16">
            <a:extLst>
              <a:ext uri="{FF2B5EF4-FFF2-40B4-BE49-F238E27FC236}">
                <a16:creationId xmlns:a16="http://schemas.microsoft.com/office/drawing/2014/main" id="{C48F2D64-2D0D-6B71-D33E-F3C7C54B8CBC}"/>
              </a:ext>
            </a:extLst>
          </p:cNvPr>
          <p:cNvCxnSpPr>
            <a:cxnSpLocks/>
          </p:cNvCxnSpPr>
          <p:nvPr/>
        </p:nvCxnSpPr>
        <p:spPr>
          <a:xfrm flipH="1" flipV="1">
            <a:off x="6096000" y="3912449"/>
            <a:ext cx="1082644" cy="158792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97416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magine 15" descr="Immagine che contiene testo, schermata, software, Software multimediale&#10;&#10;Il contenuto generato dall'IA potrebbe non essere corretto.">
            <a:extLst>
              <a:ext uri="{FF2B5EF4-FFF2-40B4-BE49-F238E27FC236}">
                <a16:creationId xmlns:a16="http://schemas.microsoft.com/office/drawing/2014/main" id="{DD904AFE-241C-F5F3-5FAD-4F2EC586F4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261" y="0"/>
            <a:ext cx="7386638" cy="6858000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1485C717-5D2A-9790-BC74-6EFD6C780064}"/>
              </a:ext>
            </a:extLst>
          </p:cNvPr>
          <p:cNvSpPr txBox="1"/>
          <p:nvPr/>
        </p:nvSpPr>
        <p:spPr>
          <a:xfrm>
            <a:off x="-1" y="1190263"/>
            <a:ext cx="37799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/>
              <a:t>7. Click on the Custom Processing</a:t>
            </a:r>
          </a:p>
        </p:txBody>
      </p:sp>
      <p:sp>
        <p:nvSpPr>
          <p:cNvPr id="7" name="Ovale 6">
            <a:extLst>
              <a:ext uri="{FF2B5EF4-FFF2-40B4-BE49-F238E27FC236}">
                <a16:creationId xmlns:a16="http://schemas.microsoft.com/office/drawing/2014/main" id="{5AB05FCE-C7C6-81B5-DB75-D51849F95A94}"/>
              </a:ext>
            </a:extLst>
          </p:cNvPr>
          <p:cNvSpPr/>
          <p:nvPr/>
        </p:nvSpPr>
        <p:spPr>
          <a:xfrm>
            <a:off x="4785261" y="1963296"/>
            <a:ext cx="1088348" cy="416808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8" name="Connettore 2 7">
            <a:extLst>
              <a:ext uri="{FF2B5EF4-FFF2-40B4-BE49-F238E27FC236}">
                <a16:creationId xmlns:a16="http://schemas.microsoft.com/office/drawing/2014/main" id="{2E582D78-1634-F036-22C2-9DC5D81C057F}"/>
              </a:ext>
            </a:extLst>
          </p:cNvPr>
          <p:cNvCxnSpPr>
            <a:cxnSpLocks/>
          </p:cNvCxnSpPr>
          <p:nvPr/>
        </p:nvCxnSpPr>
        <p:spPr>
          <a:xfrm>
            <a:off x="3463598" y="1468192"/>
            <a:ext cx="1243630" cy="65038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97EE922F-8704-D777-DC60-3AE22E0AE0F6}"/>
              </a:ext>
            </a:extLst>
          </p:cNvPr>
          <p:cNvSpPr txBox="1"/>
          <p:nvPr/>
        </p:nvSpPr>
        <p:spPr>
          <a:xfrm>
            <a:off x="-1" y="2492683"/>
            <a:ext cx="46106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/>
              <a:t>8. Select the processing «</a:t>
            </a:r>
            <a:r>
              <a:rPr lang="it-IT" dirty="0" err="1"/>
              <a:t>Realignment</a:t>
            </a:r>
            <a:r>
              <a:rPr lang="it-IT" dirty="0"/>
              <a:t>»</a:t>
            </a:r>
          </a:p>
          <a:p>
            <a:pPr algn="just"/>
            <a:r>
              <a:rPr lang="it-IT" dirty="0"/>
              <a:t>If the processing </a:t>
            </a:r>
            <a:r>
              <a:rPr lang="it-IT" dirty="0" err="1"/>
              <a:t>is</a:t>
            </a:r>
            <a:r>
              <a:rPr lang="it-IT" dirty="0"/>
              <a:t> </a:t>
            </a:r>
            <a:r>
              <a:rPr lang="it-IT" dirty="0" err="1"/>
              <a:t>not</a:t>
            </a:r>
            <a:r>
              <a:rPr lang="it-IT" dirty="0"/>
              <a:t> in the list, check that you have </a:t>
            </a:r>
            <a:r>
              <a:rPr lang="it-IT" dirty="0" err="1"/>
              <a:t>properly</a:t>
            </a:r>
            <a:r>
              <a:rPr lang="it-IT" dirty="0"/>
              <a:t> </a:t>
            </a:r>
            <a:r>
              <a:rPr lang="it-IT" dirty="0" err="1"/>
              <a:t>installed</a:t>
            </a:r>
            <a:r>
              <a:rPr lang="it-IT" dirty="0"/>
              <a:t> the Python tools</a:t>
            </a:r>
          </a:p>
        </p:txBody>
      </p:sp>
      <p:sp>
        <p:nvSpPr>
          <p:cNvPr id="10" name="Ovale 9">
            <a:extLst>
              <a:ext uri="{FF2B5EF4-FFF2-40B4-BE49-F238E27FC236}">
                <a16:creationId xmlns:a16="http://schemas.microsoft.com/office/drawing/2014/main" id="{E0F60222-5E42-4E7A-6ABB-1DD9E5ED7BC8}"/>
              </a:ext>
            </a:extLst>
          </p:cNvPr>
          <p:cNvSpPr/>
          <p:nvPr/>
        </p:nvSpPr>
        <p:spPr>
          <a:xfrm>
            <a:off x="10729238" y="1744221"/>
            <a:ext cx="1395414" cy="4381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1" name="Connettore 2 10">
            <a:extLst>
              <a:ext uri="{FF2B5EF4-FFF2-40B4-BE49-F238E27FC236}">
                <a16:creationId xmlns:a16="http://schemas.microsoft.com/office/drawing/2014/main" id="{B1888AD9-2615-4E4E-0C11-AE98B659ED25}"/>
              </a:ext>
            </a:extLst>
          </p:cNvPr>
          <p:cNvCxnSpPr>
            <a:cxnSpLocks/>
            <a:endCxn id="10" idx="2"/>
          </p:cNvCxnSpPr>
          <p:nvPr/>
        </p:nvCxnSpPr>
        <p:spPr>
          <a:xfrm flipV="1">
            <a:off x="3966693" y="1963296"/>
            <a:ext cx="6762545" cy="71524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91071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 descr="Immagine che contiene testo, schermata, software, Software multimediale&#10;&#10;Il contenuto generato dall'IA potrebbe non essere corretto.">
            <a:extLst>
              <a:ext uri="{FF2B5EF4-FFF2-40B4-BE49-F238E27FC236}">
                <a16:creationId xmlns:a16="http://schemas.microsoft.com/office/drawing/2014/main" id="{DDE4097E-9AB1-D80E-D77B-9F07752860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9350" y="0"/>
            <a:ext cx="9772650" cy="6858000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264734F4-4AB0-8735-2E02-344A0F0F4AAA}"/>
              </a:ext>
            </a:extLst>
          </p:cNvPr>
          <p:cNvSpPr txBox="1"/>
          <p:nvPr/>
        </p:nvSpPr>
        <p:spPr>
          <a:xfrm>
            <a:off x="-1" y="2492683"/>
            <a:ext cx="241935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/>
              <a:t>9. Check that the last </a:t>
            </a:r>
            <a:r>
              <a:rPr lang="it-IT" dirty="0" err="1"/>
              <a:t>three</a:t>
            </a:r>
            <a:r>
              <a:rPr lang="it-IT" dirty="0"/>
              <a:t> options are set on True. If </a:t>
            </a:r>
            <a:r>
              <a:rPr lang="it-IT" dirty="0" err="1"/>
              <a:t>not</a:t>
            </a:r>
            <a:r>
              <a:rPr lang="it-IT" dirty="0"/>
              <a:t>, delete the </a:t>
            </a:r>
            <a:r>
              <a:rPr lang="it-IT" dirty="0" err="1"/>
              <a:t>content</a:t>
            </a:r>
            <a:r>
              <a:rPr lang="it-IT" dirty="0"/>
              <a:t> of the </a:t>
            </a:r>
            <a:r>
              <a:rPr lang="it-IT" dirty="0" err="1"/>
              <a:t>textbox</a:t>
            </a:r>
            <a:r>
              <a:rPr lang="it-IT" dirty="0"/>
              <a:t> and </a:t>
            </a:r>
            <a:r>
              <a:rPr lang="it-IT" dirty="0" err="1"/>
              <a:t>write</a:t>
            </a:r>
            <a:r>
              <a:rPr lang="it-IT" dirty="0"/>
              <a:t> «True»</a:t>
            </a:r>
          </a:p>
        </p:txBody>
      </p:sp>
      <p:sp>
        <p:nvSpPr>
          <p:cNvPr id="6" name="Ovale 5">
            <a:extLst>
              <a:ext uri="{FF2B5EF4-FFF2-40B4-BE49-F238E27FC236}">
                <a16:creationId xmlns:a16="http://schemas.microsoft.com/office/drawing/2014/main" id="{D2A1F10E-58FA-C90B-8181-5D4063144C76}"/>
              </a:ext>
            </a:extLst>
          </p:cNvPr>
          <p:cNvSpPr/>
          <p:nvPr/>
        </p:nvSpPr>
        <p:spPr>
          <a:xfrm>
            <a:off x="11185301" y="1783725"/>
            <a:ext cx="765547" cy="708958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7" name="Connettore 2 6">
            <a:extLst>
              <a:ext uri="{FF2B5EF4-FFF2-40B4-BE49-F238E27FC236}">
                <a16:creationId xmlns:a16="http://schemas.microsoft.com/office/drawing/2014/main" id="{BA3E62A7-1250-E5E0-DE17-3A00B5D392DB}"/>
              </a:ext>
            </a:extLst>
          </p:cNvPr>
          <p:cNvCxnSpPr>
            <a:cxnSpLocks/>
            <a:stCxn id="5" idx="3"/>
            <a:endCxn id="6" idx="2"/>
          </p:cNvCxnSpPr>
          <p:nvPr/>
        </p:nvCxnSpPr>
        <p:spPr>
          <a:xfrm flipV="1">
            <a:off x="2419350" y="2138204"/>
            <a:ext cx="8765951" cy="123164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6118BB48-793E-99CC-C611-EEAEF47CF9C5}"/>
              </a:ext>
            </a:extLst>
          </p:cNvPr>
          <p:cNvSpPr txBox="1"/>
          <p:nvPr/>
        </p:nvSpPr>
        <p:spPr>
          <a:xfrm>
            <a:off x="0" y="4955967"/>
            <a:ext cx="17450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/>
              <a:t>10. </a:t>
            </a:r>
            <a:r>
              <a:rPr lang="it-IT" dirty="0" err="1"/>
              <a:t>Run</a:t>
            </a:r>
            <a:r>
              <a:rPr lang="it-IT" dirty="0"/>
              <a:t> the processing and wait</a:t>
            </a:r>
          </a:p>
        </p:txBody>
      </p:sp>
      <p:sp>
        <p:nvSpPr>
          <p:cNvPr id="16" name="Ovale 15">
            <a:extLst>
              <a:ext uri="{FF2B5EF4-FFF2-40B4-BE49-F238E27FC236}">
                <a16:creationId xmlns:a16="http://schemas.microsoft.com/office/drawing/2014/main" id="{57C39681-AC52-EAE1-1040-16D6ED873B08}"/>
              </a:ext>
            </a:extLst>
          </p:cNvPr>
          <p:cNvSpPr/>
          <p:nvPr/>
        </p:nvSpPr>
        <p:spPr>
          <a:xfrm>
            <a:off x="10921284" y="6555346"/>
            <a:ext cx="765547" cy="302654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7" name="Connettore 2 16">
            <a:extLst>
              <a:ext uri="{FF2B5EF4-FFF2-40B4-BE49-F238E27FC236}">
                <a16:creationId xmlns:a16="http://schemas.microsoft.com/office/drawing/2014/main" id="{6EE545FB-D1A5-FDB6-7386-7A9524E0332F}"/>
              </a:ext>
            </a:extLst>
          </p:cNvPr>
          <p:cNvCxnSpPr>
            <a:cxnSpLocks/>
          </p:cNvCxnSpPr>
          <p:nvPr/>
        </p:nvCxnSpPr>
        <p:spPr>
          <a:xfrm>
            <a:off x="1745088" y="5570113"/>
            <a:ext cx="9176196" cy="113656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41908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 descr="Immagine che contiene testo, schermata, software, Software multimediale&#10;&#10;Il contenuto generato dall'IA potrebbe non essere corretto.">
            <a:extLst>
              <a:ext uri="{FF2B5EF4-FFF2-40B4-BE49-F238E27FC236}">
                <a16:creationId xmlns:a16="http://schemas.microsoft.com/office/drawing/2014/main" id="{CEFDDDEC-DC82-DEAC-DBE7-FFB743F1C8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9350" y="0"/>
            <a:ext cx="9772650" cy="6858000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8DF438F5-80B9-EAFD-5A92-0387E7E0B733}"/>
              </a:ext>
            </a:extLst>
          </p:cNvPr>
          <p:cNvSpPr txBox="1"/>
          <p:nvPr/>
        </p:nvSpPr>
        <p:spPr>
          <a:xfrm>
            <a:off x="0" y="754044"/>
            <a:ext cx="241935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/>
              <a:t>11. At the end of the processing a new tab «</a:t>
            </a:r>
            <a:r>
              <a:rPr lang="it-IT" dirty="0" err="1"/>
              <a:t>result</a:t>
            </a:r>
            <a:r>
              <a:rPr lang="it-IT" dirty="0"/>
              <a:t>» </a:t>
            </a:r>
            <a:r>
              <a:rPr lang="it-IT" dirty="0" err="1"/>
              <a:t>appear</a:t>
            </a:r>
            <a:r>
              <a:rPr lang="it-IT" dirty="0"/>
              <a:t>.</a:t>
            </a:r>
          </a:p>
          <a:p>
            <a:pPr algn="just"/>
            <a:r>
              <a:rPr lang="it-IT" dirty="0"/>
              <a:t>In this figure the tab </a:t>
            </a:r>
            <a:r>
              <a:rPr lang="it-IT" dirty="0" err="1"/>
              <a:t>result</a:t>
            </a:r>
            <a:r>
              <a:rPr lang="it-IT" dirty="0"/>
              <a:t> </a:t>
            </a:r>
            <a:r>
              <a:rPr lang="it-IT" dirty="0" err="1"/>
              <a:t>has</a:t>
            </a:r>
            <a:r>
              <a:rPr lang="it-IT" dirty="0"/>
              <a:t> </a:t>
            </a:r>
            <a:r>
              <a:rPr lang="it-IT" dirty="0" err="1"/>
              <a:t>been</a:t>
            </a:r>
            <a:r>
              <a:rPr lang="it-IT" dirty="0"/>
              <a:t> </a:t>
            </a:r>
            <a:r>
              <a:rPr lang="it-IT" dirty="0" err="1"/>
              <a:t>moved</a:t>
            </a:r>
            <a:r>
              <a:rPr lang="it-IT" dirty="0"/>
              <a:t> </a:t>
            </a:r>
            <a:r>
              <a:rPr lang="it-IT" dirty="0" err="1"/>
              <a:t>beside</a:t>
            </a:r>
            <a:r>
              <a:rPr lang="it-IT" dirty="0"/>
              <a:t> the </a:t>
            </a:r>
            <a:r>
              <a:rPr lang="it-IT" dirty="0" err="1"/>
              <a:t>raw</a:t>
            </a:r>
            <a:r>
              <a:rPr lang="it-IT" dirty="0"/>
              <a:t> </a:t>
            </a:r>
            <a:r>
              <a:rPr lang="it-IT" dirty="0" err="1"/>
              <a:t>signals</a:t>
            </a:r>
            <a:endParaRPr lang="it-IT" dirty="0"/>
          </a:p>
        </p:txBody>
      </p:sp>
      <p:sp>
        <p:nvSpPr>
          <p:cNvPr id="7" name="Ovale 6">
            <a:extLst>
              <a:ext uri="{FF2B5EF4-FFF2-40B4-BE49-F238E27FC236}">
                <a16:creationId xmlns:a16="http://schemas.microsoft.com/office/drawing/2014/main" id="{2FE37283-C710-9FCC-AEF1-5558C38D4A0C}"/>
              </a:ext>
            </a:extLst>
          </p:cNvPr>
          <p:cNvSpPr/>
          <p:nvPr/>
        </p:nvSpPr>
        <p:spPr>
          <a:xfrm>
            <a:off x="7006107" y="128786"/>
            <a:ext cx="470079" cy="29621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8" name="Connettore 2 7">
            <a:extLst>
              <a:ext uri="{FF2B5EF4-FFF2-40B4-BE49-F238E27FC236}">
                <a16:creationId xmlns:a16="http://schemas.microsoft.com/office/drawing/2014/main" id="{11B71CE7-FABA-42F1-2BFF-BAD0EFE59F63}"/>
              </a:ext>
            </a:extLst>
          </p:cNvPr>
          <p:cNvCxnSpPr>
            <a:cxnSpLocks/>
            <a:endCxn id="7" idx="2"/>
          </p:cNvCxnSpPr>
          <p:nvPr/>
        </p:nvCxnSpPr>
        <p:spPr>
          <a:xfrm flipV="1">
            <a:off x="2343955" y="276894"/>
            <a:ext cx="4662152" cy="99811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400A819E-289F-F471-BE4C-A5372C9CC030}"/>
              </a:ext>
            </a:extLst>
          </p:cNvPr>
          <p:cNvSpPr txBox="1"/>
          <p:nvPr/>
        </p:nvSpPr>
        <p:spPr>
          <a:xfrm>
            <a:off x="0" y="3806022"/>
            <a:ext cx="241935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/>
              <a:t>12. To check the </a:t>
            </a:r>
            <a:r>
              <a:rPr lang="it-IT" dirty="0" err="1"/>
              <a:t>realignement</a:t>
            </a:r>
            <a:r>
              <a:rPr lang="it-IT" dirty="0"/>
              <a:t>, </a:t>
            </a:r>
            <a:r>
              <a:rPr lang="it-IT" dirty="0" err="1"/>
              <a:t>select</a:t>
            </a:r>
            <a:r>
              <a:rPr lang="it-IT" dirty="0"/>
              <a:t> a small </a:t>
            </a:r>
            <a:r>
              <a:rPr lang="it-IT" dirty="0" err="1"/>
              <a:t>portion</a:t>
            </a:r>
            <a:r>
              <a:rPr lang="it-IT" dirty="0"/>
              <a:t> of file </a:t>
            </a:r>
            <a:r>
              <a:rPr lang="it-IT" dirty="0" err="1"/>
              <a:t>both</a:t>
            </a:r>
            <a:r>
              <a:rPr lang="it-IT" dirty="0"/>
              <a:t> in the </a:t>
            </a:r>
            <a:r>
              <a:rPr lang="it-IT" dirty="0" err="1"/>
              <a:t>original</a:t>
            </a:r>
            <a:r>
              <a:rPr lang="it-IT" dirty="0"/>
              <a:t> file and in the </a:t>
            </a:r>
            <a:r>
              <a:rPr lang="it-IT" dirty="0" err="1"/>
              <a:t>realigned</a:t>
            </a:r>
            <a:r>
              <a:rPr lang="it-IT" dirty="0"/>
              <a:t> files and zoom to </a:t>
            </a:r>
            <a:r>
              <a:rPr lang="it-IT" dirty="0" err="1"/>
              <a:t>selection</a:t>
            </a:r>
            <a:endParaRPr lang="it-IT" dirty="0"/>
          </a:p>
        </p:txBody>
      </p:sp>
      <p:sp>
        <p:nvSpPr>
          <p:cNvPr id="18" name="Ovale 17">
            <a:extLst>
              <a:ext uri="{FF2B5EF4-FFF2-40B4-BE49-F238E27FC236}">
                <a16:creationId xmlns:a16="http://schemas.microsoft.com/office/drawing/2014/main" id="{DC795112-78E0-77C5-4F58-CAB85F8FFF92}"/>
              </a:ext>
            </a:extLst>
          </p:cNvPr>
          <p:cNvSpPr/>
          <p:nvPr/>
        </p:nvSpPr>
        <p:spPr>
          <a:xfrm>
            <a:off x="6368602" y="418562"/>
            <a:ext cx="386365" cy="3003999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9" name="Connettore 2 18">
            <a:extLst>
              <a:ext uri="{FF2B5EF4-FFF2-40B4-BE49-F238E27FC236}">
                <a16:creationId xmlns:a16="http://schemas.microsoft.com/office/drawing/2014/main" id="{06510E89-48F2-457A-1827-CDFA8DCE7355}"/>
              </a:ext>
            </a:extLst>
          </p:cNvPr>
          <p:cNvCxnSpPr>
            <a:cxnSpLocks/>
            <a:endCxn id="18" idx="2"/>
          </p:cNvCxnSpPr>
          <p:nvPr/>
        </p:nvCxnSpPr>
        <p:spPr>
          <a:xfrm flipV="1">
            <a:off x="2376150" y="1920562"/>
            <a:ext cx="3992452" cy="205663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Ovale 23">
            <a:extLst>
              <a:ext uri="{FF2B5EF4-FFF2-40B4-BE49-F238E27FC236}">
                <a16:creationId xmlns:a16="http://schemas.microsoft.com/office/drawing/2014/main" id="{7FB49E92-C16F-A740-8564-7734359FE9E8}"/>
              </a:ext>
            </a:extLst>
          </p:cNvPr>
          <p:cNvSpPr/>
          <p:nvPr/>
        </p:nvSpPr>
        <p:spPr>
          <a:xfrm>
            <a:off x="3953816" y="6586089"/>
            <a:ext cx="270454" cy="252591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25" name="Connettore 2 24">
            <a:extLst>
              <a:ext uri="{FF2B5EF4-FFF2-40B4-BE49-F238E27FC236}">
                <a16:creationId xmlns:a16="http://schemas.microsoft.com/office/drawing/2014/main" id="{E6E1CEE2-D779-4E1C-F46F-1C9A645614AB}"/>
              </a:ext>
            </a:extLst>
          </p:cNvPr>
          <p:cNvCxnSpPr>
            <a:cxnSpLocks/>
            <a:endCxn id="24" idx="2"/>
          </p:cNvCxnSpPr>
          <p:nvPr/>
        </p:nvCxnSpPr>
        <p:spPr>
          <a:xfrm>
            <a:off x="1088267" y="5621626"/>
            <a:ext cx="2865549" cy="109075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83511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 descr="Immagine che contiene testo, schermata, software, Software multimediale&#10;&#10;Il contenuto generato dall'IA potrebbe non essere corretto.">
            <a:extLst>
              <a:ext uri="{FF2B5EF4-FFF2-40B4-BE49-F238E27FC236}">
                <a16:creationId xmlns:a16="http://schemas.microsoft.com/office/drawing/2014/main" id="{634E0C03-74C3-3D5E-54AE-B8C908925A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9350" y="0"/>
            <a:ext cx="9772650" cy="6858000"/>
          </a:xfrm>
          <a:prstGeom prst="rect">
            <a:avLst/>
          </a:prstGeom>
        </p:spPr>
      </p:pic>
      <p:cxnSp>
        <p:nvCxnSpPr>
          <p:cNvPr id="7" name="Connettore diritto 6">
            <a:extLst>
              <a:ext uri="{FF2B5EF4-FFF2-40B4-BE49-F238E27FC236}">
                <a16:creationId xmlns:a16="http://schemas.microsoft.com/office/drawing/2014/main" id="{3B8824AE-EEB1-50F0-E339-F94201E22A7E}"/>
              </a:ext>
            </a:extLst>
          </p:cNvPr>
          <p:cNvCxnSpPr/>
          <p:nvPr/>
        </p:nvCxnSpPr>
        <p:spPr>
          <a:xfrm>
            <a:off x="5338293" y="534473"/>
            <a:ext cx="0" cy="281403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Connettore diritto 7">
            <a:extLst>
              <a:ext uri="{FF2B5EF4-FFF2-40B4-BE49-F238E27FC236}">
                <a16:creationId xmlns:a16="http://schemas.microsoft.com/office/drawing/2014/main" id="{DC7C41BF-5275-FCB1-4914-D3924C0D8769}"/>
              </a:ext>
            </a:extLst>
          </p:cNvPr>
          <p:cNvCxnSpPr/>
          <p:nvPr/>
        </p:nvCxnSpPr>
        <p:spPr>
          <a:xfrm>
            <a:off x="5170868" y="3812146"/>
            <a:ext cx="0" cy="281403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Connettore diritto 8">
            <a:extLst>
              <a:ext uri="{FF2B5EF4-FFF2-40B4-BE49-F238E27FC236}">
                <a16:creationId xmlns:a16="http://schemas.microsoft.com/office/drawing/2014/main" id="{BBDB50E2-E112-8FAE-CFA9-702E726D98F5}"/>
              </a:ext>
            </a:extLst>
          </p:cNvPr>
          <p:cNvCxnSpPr/>
          <p:nvPr/>
        </p:nvCxnSpPr>
        <p:spPr>
          <a:xfrm>
            <a:off x="8654604" y="534473"/>
            <a:ext cx="0" cy="281403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Connettore diritto 9">
            <a:extLst>
              <a:ext uri="{FF2B5EF4-FFF2-40B4-BE49-F238E27FC236}">
                <a16:creationId xmlns:a16="http://schemas.microsoft.com/office/drawing/2014/main" id="{0346330D-F997-5523-11B8-E3CD768DB840}"/>
              </a:ext>
            </a:extLst>
          </p:cNvPr>
          <p:cNvCxnSpPr/>
          <p:nvPr/>
        </p:nvCxnSpPr>
        <p:spPr>
          <a:xfrm>
            <a:off x="8654604" y="3812146"/>
            <a:ext cx="0" cy="281403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08EB9B92-3B4A-7A5A-3F6E-A12511BE3FDC}"/>
              </a:ext>
            </a:extLst>
          </p:cNvPr>
          <p:cNvSpPr txBox="1"/>
          <p:nvPr/>
        </p:nvSpPr>
        <p:spPr>
          <a:xfrm>
            <a:off x="0" y="2427984"/>
            <a:ext cx="241935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/>
              <a:t>13. Check that the </a:t>
            </a:r>
            <a:r>
              <a:rPr lang="it-IT" dirty="0" err="1"/>
              <a:t>dealy</a:t>
            </a:r>
            <a:r>
              <a:rPr lang="it-IT" dirty="0"/>
              <a:t> </a:t>
            </a:r>
            <a:r>
              <a:rPr lang="it-IT" dirty="0" err="1"/>
              <a:t>between</a:t>
            </a:r>
            <a:r>
              <a:rPr lang="it-IT" dirty="0"/>
              <a:t> the </a:t>
            </a:r>
            <a:r>
              <a:rPr lang="it-IT" dirty="0" err="1"/>
              <a:t>signals</a:t>
            </a:r>
            <a:r>
              <a:rPr lang="it-IT" dirty="0"/>
              <a:t> </a:t>
            </a:r>
            <a:r>
              <a:rPr lang="it-IT" dirty="0" err="1"/>
              <a:t>recorded</a:t>
            </a:r>
            <a:r>
              <a:rPr lang="it-IT" dirty="0"/>
              <a:t> from </a:t>
            </a:r>
            <a:r>
              <a:rPr lang="it-IT" dirty="0" err="1"/>
              <a:t>different</a:t>
            </a:r>
            <a:r>
              <a:rPr lang="it-IT" dirty="0"/>
              <a:t> probes </a:t>
            </a:r>
            <a:r>
              <a:rPr lang="it-IT" dirty="0" err="1"/>
              <a:t>has</a:t>
            </a:r>
            <a:r>
              <a:rPr lang="it-IT" dirty="0"/>
              <a:t> </a:t>
            </a:r>
            <a:r>
              <a:rPr lang="it-IT" dirty="0" err="1"/>
              <a:t>been</a:t>
            </a:r>
            <a:r>
              <a:rPr lang="it-IT" dirty="0"/>
              <a:t> </a:t>
            </a:r>
            <a:r>
              <a:rPr lang="it-IT" dirty="0" err="1"/>
              <a:t>cancelled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845471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 descr="Immagine che contiene testo, schermata, software, Software multimediale&#10;&#10;Il contenuto generato dall'IA potrebbe non essere corretto.">
            <a:extLst>
              <a:ext uri="{FF2B5EF4-FFF2-40B4-BE49-F238E27FC236}">
                <a16:creationId xmlns:a16="http://schemas.microsoft.com/office/drawing/2014/main" id="{13A40E83-DACB-5736-B277-AD211B9DD7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0281" y="0"/>
            <a:ext cx="9772650" cy="6858000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746E2F6C-2C4B-B18E-FA6D-BF2D4B1328A5}"/>
              </a:ext>
            </a:extLst>
          </p:cNvPr>
          <p:cNvSpPr txBox="1"/>
          <p:nvPr/>
        </p:nvSpPr>
        <p:spPr>
          <a:xfrm>
            <a:off x="0" y="1011308"/>
            <a:ext cx="241935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/>
              <a:t>14. </a:t>
            </a:r>
            <a:r>
              <a:rPr lang="it-IT" dirty="0" err="1"/>
              <a:t>Additionally</a:t>
            </a:r>
            <a:r>
              <a:rPr lang="it-IT" dirty="0"/>
              <a:t>, go </a:t>
            </a:r>
            <a:r>
              <a:rPr lang="it-IT" dirty="0" err="1"/>
              <a:t>at</a:t>
            </a:r>
            <a:r>
              <a:rPr lang="it-IT" dirty="0"/>
              <a:t> the end of file to check that </a:t>
            </a:r>
            <a:r>
              <a:rPr lang="it-IT" dirty="0" err="1"/>
              <a:t>now</a:t>
            </a:r>
            <a:r>
              <a:rPr lang="it-IT" dirty="0"/>
              <a:t> the recordings from </a:t>
            </a:r>
            <a:r>
              <a:rPr lang="it-IT" dirty="0" err="1"/>
              <a:t>different</a:t>
            </a:r>
            <a:r>
              <a:rPr lang="it-IT" dirty="0"/>
              <a:t> probes end no </a:t>
            </a:r>
            <a:r>
              <a:rPr lang="it-IT" dirty="0" err="1"/>
              <a:t>longer</a:t>
            </a:r>
            <a:r>
              <a:rPr lang="it-IT" dirty="0"/>
              <a:t> </a:t>
            </a:r>
            <a:r>
              <a:rPr lang="it-IT" dirty="0" err="1"/>
              <a:t>at</a:t>
            </a:r>
            <a:r>
              <a:rPr lang="it-IT" dirty="0"/>
              <a:t> the same time.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8BC8BDC5-F7F0-B661-FBB4-29A62E11F51E}"/>
              </a:ext>
            </a:extLst>
          </p:cNvPr>
          <p:cNvSpPr txBox="1"/>
          <p:nvPr/>
        </p:nvSpPr>
        <p:spPr>
          <a:xfrm>
            <a:off x="0" y="3735190"/>
            <a:ext cx="241935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/>
              <a:t>15. This recording </a:t>
            </a:r>
            <a:r>
              <a:rPr lang="it-IT" dirty="0" err="1"/>
              <a:t>now</a:t>
            </a:r>
            <a:r>
              <a:rPr lang="it-IT" dirty="0"/>
              <a:t> </a:t>
            </a:r>
            <a:r>
              <a:rPr lang="it-IT" dirty="0" err="1"/>
              <a:t>ends</a:t>
            </a:r>
            <a:r>
              <a:rPr lang="it-IT" dirty="0"/>
              <a:t> a bit </a:t>
            </a:r>
            <a:r>
              <a:rPr lang="it-IT" dirty="0" err="1"/>
              <a:t>earlier</a:t>
            </a:r>
            <a:r>
              <a:rPr lang="it-IT" dirty="0"/>
              <a:t> </a:t>
            </a:r>
            <a:r>
              <a:rPr lang="it-IT" dirty="0" err="1"/>
              <a:t>than</a:t>
            </a:r>
            <a:r>
              <a:rPr lang="it-IT" dirty="0"/>
              <a:t> the </a:t>
            </a:r>
            <a:r>
              <a:rPr lang="it-IT" dirty="0" err="1"/>
              <a:t>other</a:t>
            </a:r>
            <a:r>
              <a:rPr lang="it-IT" dirty="0"/>
              <a:t> one due to the time shift to </a:t>
            </a:r>
            <a:r>
              <a:rPr lang="it-IT" dirty="0" err="1"/>
              <a:t>realign</a:t>
            </a:r>
            <a:r>
              <a:rPr lang="it-IT" dirty="0"/>
              <a:t> the </a:t>
            </a:r>
            <a:r>
              <a:rPr lang="it-IT" dirty="0" err="1"/>
              <a:t>signals</a:t>
            </a:r>
            <a:endParaRPr lang="it-IT" dirty="0"/>
          </a:p>
        </p:txBody>
      </p:sp>
      <p:sp>
        <p:nvSpPr>
          <p:cNvPr id="8" name="Ovale 7">
            <a:extLst>
              <a:ext uri="{FF2B5EF4-FFF2-40B4-BE49-F238E27FC236}">
                <a16:creationId xmlns:a16="http://schemas.microsoft.com/office/drawing/2014/main" id="{408DED06-063B-15A2-E2DF-DF4D2E4D3664}"/>
              </a:ext>
            </a:extLst>
          </p:cNvPr>
          <p:cNvSpPr/>
          <p:nvPr/>
        </p:nvSpPr>
        <p:spPr>
          <a:xfrm>
            <a:off x="9994005" y="425001"/>
            <a:ext cx="386365" cy="3003999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9" name="Connettore 2 8">
            <a:extLst>
              <a:ext uri="{FF2B5EF4-FFF2-40B4-BE49-F238E27FC236}">
                <a16:creationId xmlns:a16="http://schemas.microsoft.com/office/drawing/2014/main" id="{EA0D62AB-8376-A864-41DB-355643877AA2}"/>
              </a:ext>
            </a:extLst>
          </p:cNvPr>
          <p:cNvCxnSpPr>
            <a:cxnSpLocks/>
            <a:endCxn id="8" idx="2"/>
          </p:cNvCxnSpPr>
          <p:nvPr/>
        </p:nvCxnSpPr>
        <p:spPr>
          <a:xfrm flipV="1">
            <a:off x="2419351" y="1927001"/>
            <a:ext cx="7574654" cy="241317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84086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id="{0A0096B8-5B39-C5D6-CA41-76442082A0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5362" y="0"/>
            <a:ext cx="7386638" cy="6858000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0CC3AAFD-5814-53D9-16CC-06EDE7B7AA6C}"/>
              </a:ext>
            </a:extLst>
          </p:cNvPr>
          <p:cNvSpPr txBox="1"/>
          <p:nvPr/>
        </p:nvSpPr>
        <p:spPr>
          <a:xfrm>
            <a:off x="0" y="1289759"/>
            <a:ext cx="45462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/>
              <a:t>16. In case, you can also check the </a:t>
            </a:r>
            <a:r>
              <a:rPr lang="it-IT" dirty="0" err="1"/>
              <a:t>the</a:t>
            </a:r>
            <a:r>
              <a:rPr lang="it-IT" dirty="0"/>
              <a:t> </a:t>
            </a:r>
            <a:r>
              <a:rPr lang="it-IT" dirty="0" err="1"/>
              <a:t>Sync</a:t>
            </a:r>
            <a:r>
              <a:rPr lang="it-IT" dirty="0"/>
              <a:t> </a:t>
            </a:r>
            <a:r>
              <a:rPr lang="it-IT" dirty="0" err="1"/>
              <a:t>pulses</a:t>
            </a:r>
            <a:r>
              <a:rPr lang="it-IT" dirty="0"/>
              <a:t> and </a:t>
            </a:r>
            <a:r>
              <a:rPr lang="it-IT" dirty="0" err="1"/>
              <a:t>see</a:t>
            </a:r>
            <a:r>
              <a:rPr lang="it-IT" dirty="0"/>
              <a:t> if they are </a:t>
            </a:r>
            <a:r>
              <a:rPr lang="it-IT" dirty="0" err="1"/>
              <a:t>properly</a:t>
            </a:r>
            <a:r>
              <a:rPr lang="it-IT" dirty="0"/>
              <a:t> </a:t>
            </a:r>
            <a:r>
              <a:rPr lang="it-IT" dirty="0" err="1"/>
              <a:t>realigned</a:t>
            </a:r>
            <a:r>
              <a:rPr lang="it-IT" dirty="0"/>
              <a:t>. </a:t>
            </a:r>
            <a:r>
              <a:rPr lang="it-IT" dirty="0" err="1"/>
              <a:t>Enable</a:t>
            </a:r>
            <a:r>
              <a:rPr lang="it-IT" dirty="0"/>
              <a:t> the control tracks with Option and then make the tracks </a:t>
            </a:r>
            <a:r>
              <a:rPr lang="it-IT" dirty="0" err="1"/>
              <a:t>visible</a:t>
            </a:r>
            <a:endParaRPr lang="it-IT" dirty="0"/>
          </a:p>
        </p:txBody>
      </p:sp>
      <p:sp>
        <p:nvSpPr>
          <p:cNvPr id="7" name="Ovale 6">
            <a:extLst>
              <a:ext uri="{FF2B5EF4-FFF2-40B4-BE49-F238E27FC236}">
                <a16:creationId xmlns:a16="http://schemas.microsoft.com/office/drawing/2014/main" id="{A6E6AAF7-C03C-63EB-C529-2162E7697A0E}"/>
              </a:ext>
            </a:extLst>
          </p:cNvPr>
          <p:cNvSpPr/>
          <p:nvPr/>
        </p:nvSpPr>
        <p:spPr>
          <a:xfrm>
            <a:off x="10927723" y="135229"/>
            <a:ext cx="1264277" cy="669701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8" name="Connettore 2 7">
            <a:extLst>
              <a:ext uri="{FF2B5EF4-FFF2-40B4-BE49-F238E27FC236}">
                <a16:creationId xmlns:a16="http://schemas.microsoft.com/office/drawing/2014/main" id="{A778642D-A1AF-FEFC-FC4E-7E79FDB195C6}"/>
              </a:ext>
            </a:extLst>
          </p:cNvPr>
          <p:cNvCxnSpPr>
            <a:cxnSpLocks/>
            <a:endCxn id="7" idx="2"/>
          </p:cNvCxnSpPr>
          <p:nvPr/>
        </p:nvCxnSpPr>
        <p:spPr>
          <a:xfrm flipV="1">
            <a:off x="4063285" y="470080"/>
            <a:ext cx="6864438" cy="188031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Ovale 12">
            <a:extLst>
              <a:ext uri="{FF2B5EF4-FFF2-40B4-BE49-F238E27FC236}">
                <a16:creationId xmlns:a16="http://schemas.microsoft.com/office/drawing/2014/main" id="{005633BE-C9BF-87F8-BBDD-9AF0F49D7F15}"/>
              </a:ext>
            </a:extLst>
          </p:cNvPr>
          <p:cNvSpPr/>
          <p:nvPr/>
        </p:nvSpPr>
        <p:spPr>
          <a:xfrm>
            <a:off x="4668590" y="5793623"/>
            <a:ext cx="1264277" cy="669701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4" name="Connettore 2 13">
            <a:extLst>
              <a:ext uri="{FF2B5EF4-FFF2-40B4-BE49-F238E27FC236}">
                <a16:creationId xmlns:a16="http://schemas.microsoft.com/office/drawing/2014/main" id="{879BA853-FB42-2D14-B2A4-00AAB39BE845}"/>
              </a:ext>
            </a:extLst>
          </p:cNvPr>
          <p:cNvCxnSpPr>
            <a:cxnSpLocks/>
            <a:endCxn id="13" idx="2"/>
          </p:cNvCxnSpPr>
          <p:nvPr/>
        </p:nvCxnSpPr>
        <p:spPr>
          <a:xfrm>
            <a:off x="547352" y="2490088"/>
            <a:ext cx="4121238" cy="363838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74060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 descr="Immagine che contiene testo, schermata, software, Software multimediale&#10;&#10;Il contenuto generato dall'IA potrebbe non essere corretto.">
            <a:extLst>
              <a:ext uri="{FF2B5EF4-FFF2-40B4-BE49-F238E27FC236}">
                <a16:creationId xmlns:a16="http://schemas.microsoft.com/office/drawing/2014/main" id="{C5347269-9D31-E189-253F-557F11B958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9350" y="0"/>
            <a:ext cx="9772650" cy="6858000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64D561C9-C096-5280-6B75-9BCEE519BF99}"/>
              </a:ext>
            </a:extLst>
          </p:cNvPr>
          <p:cNvSpPr txBox="1"/>
          <p:nvPr/>
        </p:nvSpPr>
        <p:spPr>
          <a:xfrm>
            <a:off x="0" y="1289759"/>
            <a:ext cx="241935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/>
              <a:t>The </a:t>
            </a:r>
            <a:r>
              <a:rPr lang="it-IT" dirty="0" err="1"/>
              <a:t>sync</a:t>
            </a:r>
            <a:r>
              <a:rPr lang="it-IT" dirty="0"/>
              <a:t> </a:t>
            </a:r>
            <a:r>
              <a:rPr lang="it-IT" dirty="0" err="1"/>
              <a:t>pulses</a:t>
            </a:r>
            <a:r>
              <a:rPr lang="it-IT" dirty="0"/>
              <a:t> are on the buffer </a:t>
            </a:r>
            <a:r>
              <a:rPr lang="it-IT" dirty="0" err="1"/>
              <a:t>channel</a:t>
            </a:r>
            <a:r>
              <a:rPr lang="it-IT" dirty="0"/>
              <a:t> of the probes (</a:t>
            </a:r>
            <a:r>
              <a:rPr lang="it-IT" dirty="0" err="1"/>
              <a:t>see</a:t>
            </a:r>
            <a:r>
              <a:rPr lang="it-IT" dirty="0"/>
              <a:t> user </a:t>
            </a:r>
            <a:r>
              <a:rPr lang="it-IT" dirty="0" err="1"/>
              <a:t>manual</a:t>
            </a:r>
            <a:r>
              <a:rPr lang="it-IT" dirty="0"/>
              <a:t> for </a:t>
            </a:r>
            <a:r>
              <a:rPr lang="it-IT" dirty="0" err="1"/>
              <a:t>details</a:t>
            </a:r>
            <a:r>
              <a:rPr lang="it-IT" dirty="0"/>
              <a:t>.</a:t>
            </a:r>
          </a:p>
          <a:p>
            <a:pPr algn="just"/>
            <a:r>
              <a:rPr lang="it-IT" dirty="0"/>
              <a:t>The </a:t>
            </a:r>
            <a:r>
              <a:rPr lang="it-IT" dirty="0" err="1"/>
              <a:t>sync</a:t>
            </a:r>
            <a:r>
              <a:rPr lang="it-IT" dirty="0"/>
              <a:t> </a:t>
            </a:r>
            <a:r>
              <a:rPr lang="it-IT" dirty="0" err="1"/>
              <a:t>pulses</a:t>
            </a:r>
            <a:r>
              <a:rPr lang="it-IT" dirty="0"/>
              <a:t> are </a:t>
            </a:r>
            <a:r>
              <a:rPr lang="it-IT" dirty="0" err="1"/>
              <a:t>not</a:t>
            </a:r>
            <a:r>
              <a:rPr lang="it-IT" dirty="0"/>
              <a:t> </a:t>
            </a:r>
            <a:r>
              <a:rPr lang="it-IT" dirty="0" err="1"/>
              <a:t>perfectly</a:t>
            </a:r>
            <a:r>
              <a:rPr lang="it-IT" dirty="0"/>
              <a:t> </a:t>
            </a:r>
            <a:r>
              <a:rPr lang="it-IT" dirty="0" err="1"/>
              <a:t>aligned</a:t>
            </a:r>
            <a:r>
              <a:rPr lang="it-IT" dirty="0"/>
              <a:t> in the </a:t>
            </a:r>
            <a:r>
              <a:rPr lang="it-IT" dirty="0" err="1"/>
              <a:t>raw</a:t>
            </a:r>
            <a:r>
              <a:rPr lang="it-IT" dirty="0"/>
              <a:t> </a:t>
            </a:r>
            <a:r>
              <a:rPr lang="it-IT" dirty="0" err="1"/>
              <a:t>signals</a:t>
            </a:r>
            <a:r>
              <a:rPr lang="it-IT" dirty="0"/>
              <a:t> but have </a:t>
            </a:r>
            <a:r>
              <a:rPr lang="it-IT" dirty="0" err="1"/>
              <a:t>been</a:t>
            </a:r>
            <a:r>
              <a:rPr lang="it-IT" dirty="0"/>
              <a:t> </a:t>
            </a:r>
            <a:r>
              <a:rPr lang="it-IT" dirty="0" err="1"/>
              <a:t>realigned</a:t>
            </a:r>
            <a:r>
              <a:rPr lang="it-IT" dirty="0"/>
              <a:t> by the processing</a:t>
            </a:r>
          </a:p>
        </p:txBody>
      </p:sp>
      <p:sp>
        <p:nvSpPr>
          <p:cNvPr id="7" name="Ovale 6">
            <a:extLst>
              <a:ext uri="{FF2B5EF4-FFF2-40B4-BE49-F238E27FC236}">
                <a16:creationId xmlns:a16="http://schemas.microsoft.com/office/drawing/2014/main" id="{49E8206F-FA38-09C9-9EBF-94C1CC7B133E}"/>
              </a:ext>
            </a:extLst>
          </p:cNvPr>
          <p:cNvSpPr/>
          <p:nvPr/>
        </p:nvSpPr>
        <p:spPr>
          <a:xfrm>
            <a:off x="5902817" y="611746"/>
            <a:ext cx="386365" cy="1751527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8" name="Connettore 2 7">
            <a:extLst>
              <a:ext uri="{FF2B5EF4-FFF2-40B4-BE49-F238E27FC236}">
                <a16:creationId xmlns:a16="http://schemas.microsoft.com/office/drawing/2014/main" id="{E2683380-AABC-3489-7E4B-8DFC4E765B19}"/>
              </a:ext>
            </a:extLst>
          </p:cNvPr>
          <p:cNvCxnSpPr>
            <a:cxnSpLocks/>
            <a:endCxn id="7" idx="2"/>
          </p:cNvCxnSpPr>
          <p:nvPr/>
        </p:nvCxnSpPr>
        <p:spPr>
          <a:xfrm flipV="1">
            <a:off x="2292439" y="1487510"/>
            <a:ext cx="3610378" cy="83068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Ovale 9">
            <a:extLst>
              <a:ext uri="{FF2B5EF4-FFF2-40B4-BE49-F238E27FC236}">
                <a16:creationId xmlns:a16="http://schemas.microsoft.com/office/drawing/2014/main" id="{0E0AB41F-47E4-622A-E914-CCF309155AED}"/>
              </a:ext>
            </a:extLst>
          </p:cNvPr>
          <p:cNvSpPr/>
          <p:nvPr/>
        </p:nvSpPr>
        <p:spPr>
          <a:xfrm>
            <a:off x="5445617" y="2561024"/>
            <a:ext cx="386365" cy="1751527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1" name="Connettore 2 10">
            <a:extLst>
              <a:ext uri="{FF2B5EF4-FFF2-40B4-BE49-F238E27FC236}">
                <a16:creationId xmlns:a16="http://schemas.microsoft.com/office/drawing/2014/main" id="{213039C9-B3ED-2BE5-8FCE-0436B6CEB006}"/>
              </a:ext>
            </a:extLst>
          </p:cNvPr>
          <p:cNvCxnSpPr>
            <a:cxnSpLocks/>
          </p:cNvCxnSpPr>
          <p:nvPr/>
        </p:nvCxnSpPr>
        <p:spPr>
          <a:xfrm>
            <a:off x="2292439" y="2854954"/>
            <a:ext cx="3153178" cy="53675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Ovale 12">
            <a:extLst>
              <a:ext uri="{FF2B5EF4-FFF2-40B4-BE49-F238E27FC236}">
                <a16:creationId xmlns:a16="http://schemas.microsoft.com/office/drawing/2014/main" id="{97A4AA38-AFEA-D3E8-4BFC-9CEEAC80DD20}"/>
              </a:ext>
            </a:extLst>
          </p:cNvPr>
          <p:cNvSpPr/>
          <p:nvPr/>
        </p:nvSpPr>
        <p:spPr>
          <a:xfrm>
            <a:off x="8917681" y="611746"/>
            <a:ext cx="386365" cy="1751527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Ovale 14">
            <a:extLst>
              <a:ext uri="{FF2B5EF4-FFF2-40B4-BE49-F238E27FC236}">
                <a16:creationId xmlns:a16="http://schemas.microsoft.com/office/drawing/2014/main" id="{1FA72636-0F0E-C9F9-0BB9-29D3D5628148}"/>
              </a:ext>
            </a:extLst>
          </p:cNvPr>
          <p:cNvSpPr/>
          <p:nvPr/>
        </p:nvSpPr>
        <p:spPr>
          <a:xfrm>
            <a:off x="8917681" y="2561024"/>
            <a:ext cx="386365" cy="1751527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6" name="Figura a mano libera: forma 15">
            <a:extLst>
              <a:ext uri="{FF2B5EF4-FFF2-40B4-BE49-F238E27FC236}">
                <a16:creationId xmlns:a16="http://schemas.microsoft.com/office/drawing/2014/main" id="{D05A1893-E1A6-22DA-88BF-44398B392DA6}"/>
              </a:ext>
            </a:extLst>
          </p:cNvPr>
          <p:cNvSpPr/>
          <p:nvPr/>
        </p:nvSpPr>
        <p:spPr>
          <a:xfrm>
            <a:off x="2054178" y="2292442"/>
            <a:ext cx="6922394" cy="2517820"/>
          </a:xfrm>
          <a:custGeom>
            <a:avLst/>
            <a:gdLst>
              <a:gd name="connsiteX0" fmla="*/ 0 w 6922394"/>
              <a:gd name="connsiteY0" fmla="*/ 1539026 h 2658225"/>
              <a:gd name="connsiteX1" fmla="*/ 2981459 w 6922394"/>
              <a:gd name="connsiteY1" fmla="*/ 2601533 h 2658225"/>
              <a:gd name="connsiteX2" fmla="*/ 6922394 w 6922394"/>
              <a:gd name="connsiteY2" fmla="*/ 0 h 2658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922394" h="2658225">
                <a:moveTo>
                  <a:pt x="0" y="1539026"/>
                </a:moveTo>
                <a:cubicBezTo>
                  <a:pt x="913863" y="2198531"/>
                  <a:pt x="1827727" y="2858037"/>
                  <a:pt x="2981459" y="2601533"/>
                </a:cubicBezTo>
                <a:cubicBezTo>
                  <a:pt x="4135191" y="2345029"/>
                  <a:pt x="5528792" y="1172514"/>
                  <a:pt x="6922394" y="0"/>
                </a:cubicBezTo>
              </a:path>
            </a:pathLst>
          </a:custGeom>
          <a:noFill/>
          <a:ln>
            <a:solidFill>
              <a:srgbClr val="FF0000"/>
            </a:solidFill>
            <a:tailEnd type="triangle" w="lg" len="lg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8" name="Figura a mano libera: forma 17">
            <a:extLst>
              <a:ext uri="{FF2B5EF4-FFF2-40B4-BE49-F238E27FC236}">
                <a16:creationId xmlns:a16="http://schemas.microsoft.com/office/drawing/2014/main" id="{5774AA42-35F4-EFB1-35DD-104A35881310}"/>
              </a:ext>
            </a:extLst>
          </p:cNvPr>
          <p:cNvSpPr/>
          <p:nvPr/>
        </p:nvSpPr>
        <p:spPr>
          <a:xfrm>
            <a:off x="1989786" y="3631842"/>
            <a:ext cx="6883758" cy="1676448"/>
          </a:xfrm>
          <a:custGeom>
            <a:avLst/>
            <a:gdLst>
              <a:gd name="connsiteX0" fmla="*/ 0 w 6883758"/>
              <a:gd name="connsiteY0" fmla="*/ 218941 h 1676448"/>
              <a:gd name="connsiteX1" fmla="*/ 1835239 w 6883758"/>
              <a:gd name="connsiteY1" fmla="*/ 1642057 h 1676448"/>
              <a:gd name="connsiteX2" fmla="*/ 4868214 w 6883758"/>
              <a:gd name="connsiteY2" fmla="*/ 1133341 h 1676448"/>
              <a:gd name="connsiteX3" fmla="*/ 6883758 w 6883758"/>
              <a:gd name="connsiteY3" fmla="*/ 0 h 16764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83758" h="1676448">
                <a:moveTo>
                  <a:pt x="0" y="218941"/>
                </a:moveTo>
                <a:cubicBezTo>
                  <a:pt x="511935" y="854299"/>
                  <a:pt x="1023870" y="1489657"/>
                  <a:pt x="1835239" y="1642057"/>
                </a:cubicBezTo>
                <a:cubicBezTo>
                  <a:pt x="2646608" y="1794457"/>
                  <a:pt x="4026794" y="1407017"/>
                  <a:pt x="4868214" y="1133341"/>
                </a:cubicBezTo>
                <a:cubicBezTo>
                  <a:pt x="5709634" y="859665"/>
                  <a:pt x="6296696" y="429832"/>
                  <a:pt x="6883758" y="0"/>
                </a:cubicBezTo>
              </a:path>
            </a:pathLst>
          </a:custGeom>
          <a:noFill/>
          <a:ln>
            <a:solidFill>
              <a:srgbClr val="FF0000"/>
            </a:solidFill>
            <a:tailEnd type="triangle" w="lg" len="lg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4151913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506</Words>
  <Application>Microsoft Office PowerPoint</Application>
  <PresentationFormat>Widescreen</PresentationFormat>
  <Paragraphs>26</Paragraphs>
  <Slides>9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9</vt:i4>
      </vt:variant>
    </vt:vector>
  </HeadingPairs>
  <TitlesOfParts>
    <vt:vector size="13" baseType="lpstr">
      <vt:lpstr>Aptos</vt:lpstr>
      <vt:lpstr>Aptos Display</vt:lpstr>
      <vt:lpstr>Arial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Enrico Merlo</dc:creator>
  <cp:lastModifiedBy>Enrico Merlo</cp:lastModifiedBy>
  <cp:revision>1</cp:revision>
  <dcterms:created xsi:type="dcterms:W3CDTF">2025-06-23T08:26:46Z</dcterms:created>
  <dcterms:modified xsi:type="dcterms:W3CDTF">2025-06-23T09:35:06Z</dcterms:modified>
</cp:coreProperties>
</file>